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5"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Lst>
  <p:sldSz cy="5143500" cx="9144000"/>
  <p:notesSz cx="6858000" cy="9144000"/>
  <p:embeddedFontLst>
    <p:embeddedFont>
      <p:font typeface="Dosis"/>
      <p:regular r:id="rId76"/>
      <p:bold r:id="rId77"/>
    </p:embeddedFont>
    <p:embeddedFont>
      <p:font typeface="Old Standard TT"/>
      <p:regular r:id="rId78"/>
      <p:bold r:id="rId79"/>
      <p:italic r:id="rId80"/>
    </p:embeddedFont>
    <p:embeddedFont>
      <p:font typeface="Archivo Black"/>
      <p:regular r:id="rId81"/>
    </p:embeddedFont>
    <p:embeddedFont>
      <p:font typeface="Quicksand Medium"/>
      <p:regular r:id="rId82"/>
      <p:bold r:id="rId8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1" name="Anirudha Bhagwat"/>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135F9309-9912-44A4-BA3A-22D5D3CC607C}">
  <a:tblStyle styleId="{135F9309-9912-44A4-BA3A-22D5D3CC607C}"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83" Type="http://schemas.openxmlformats.org/officeDocument/2006/relationships/font" Target="fonts/QuicksandMedium-bold.fntdata"/><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80" Type="http://schemas.openxmlformats.org/officeDocument/2006/relationships/font" Target="fonts/OldStandardTT-italic.fntdata"/><Relationship Id="rId82" Type="http://schemas.openxmlformats.org/officeDocument/2006/relationships/font" Target="fonts/QuicksandMedium-regular.fntdata"/><Relationship Id="rId81" Type="http://schemas.openxmlformats.org/officeDocument/2006/relationships/font" Target="fonts/ArchivoBlack-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commentAuthors" Target="commentAuthors.xml"/><Relationship Id="rId6" Type="http://schemas.openxmlformats.org/officeDocument/2006/relationships/slideMaster" Target="slideMasters/slideMaster1.xml"/><Relationship Id="rId7" Type="http://schemas.openxmlformats.org/officeDocument/2006/relationships/notesMaster" Target="notesMasters/notesMaster1.xml"/><Relationship Id="rId8" Type="http://schemas.openxmlformats.org/officeDocument/2006/relationships/slide" Target="slides/slide1.xml"/><Relationship Id="rId73" Type="http://schemas.openxmlformats.org/officeDocument/2006/relationships/slide" Target="slides/slide66.xml"/><Relationship Id="rId72" Type="http://schemas.openxmlformats.org/officeDocument/2006/relationships/slide" Target="slides/slide65.xml"/><Relationship Id="rId31" Type="http://schemas.openxmlformats.org/officeDocument/2006/relationships/slide" Target="slides/slide24.xml"/><Relationship Id="rId75" Type="http://schemas.openxmlformats.org/officeDocument/2006/relationships/slide" Target="slides/slide68.xml"/><Relationship Id="rId30" Type="http://schemas.openxmlformats.org/officeDocument/2006/relationships/slide" Target="slides/slide23.xml"/><Relationship Id="rId74" Type="http://schemas.openxmlformats.org/officeDocument/2006/relationships/slide" Target="slides/slide67.xml"/><Relationship Id="rId33" Type="http://schemas.openxmlformats.org/officeDocument/2006/relationships/slide" Target="slides/slide26.xml"/><Relationship Id="rId77" Type="http://schemas.openxmlformats.org/officeDocument/2006/relationships/font" Target="fonts/Dosis-bold.fntdata"/><Relationship Id="rId32" Type="http://schemas.openxmlformats.org/officeDocument/2006/relationships/slide" Target="slides/slide25.xml"/><Relationship Id="rId76" Type="http://schemas.openxmlformats.org/officeDocument/2006/relationships/font" Target="fonts/Dosis-regular.fntdata"/><Relationship Id="rId35" Type="http://schemas.openxmlformats.org/officeDocument/2006/relationships/slide" Target="slides/slide28.xml"/><Relationship Id="rId79" Type="http://schemas.openxmlformats.org/officeDocument/2006/relationships/font" Target="fonts/OldStandardTT-bold.fntdata"/><Relationship Id="rId34" Type="http://schemas.openxmlformats.org/officeDocument/2006/relationships/slide" Target="slides/slide27.xml"/><Relationship Id="rId78" Type="http://schemas.openxmlformats.org/officeDocument/2006/relationships/font" Target="fonts/OldStandardTT-regular.fntdata"/><Relationship Id="rId71" Type="http://schemas.openxmlformats.org/officeDocument/2006/relationships/slide" Target="slides/slide64.xml"/><Relationship Id="rId70" Type="http://schemas.openxmlformats.org/officeDocument/2006/relationships/slide" Target="slides/slide63.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2" Type="http://schemas.openxmlformats.org/officeDocument/2006/relationships/slide" Target="slides/slide55.xml"/><Relationship Id="rId61" Type="http://schemas.openxmlformats.org/officeDocument/2006/relationships/slide" Target="slides/slide54.xml"/><Relationship Id="rId20" Type="http://schemas.openxmlformats.org/officeDocument/2006/relationships/slide" Target="slides/slide13.xml"/><Relationship Id="rId64" Type="http://schemas.openxmlformats.org/officeDocument/2006/relationships/slide" Target="slides/slide57.xml"/><Relationship Id="rId63" Type="http://schemas.openxmlformats.org/officeDocument/2006/relationships/slide" Target="slides/slide56.xml"/><Relationship Id="rId22" Type="http://schemas.openxmlformats.org/officeDocument/2006/relationships/slide" Target="slides/slide15.xml"/><Relationship Id="rId66" Type="http://schemas.openxmlformats.org/officeDocument/2006/relationships/slide" Target="slides/slide59.xml"/><Relationship Id="rId21" Type="http://schemas.openxmlformats.org/officeDocument/2006/relationships/slide" Target="slides/slide14.xml"/><Relationship Id="rId65" Type="http://schemas.openxmlformats.org/officeDocument/2006/relationships/slide" Target="slides/slide58.xml"/><Relationship Id="rId24" Type="http://schemas.openxmlformats.org/officeDocument/2006/relationships/slide" Target="slides/slide17.xml"/><Relationship Id="rId68" Type="http://schemas.openxmlformats.org/officeDocument/2006/relationships/slide" Target="slides/slide61.xml"/><Relationship Id="rId23" Type="http://schemas.openxmlformats.org/officeDocument/2006/relationships/slide" Target="slides/slide16.xml"/><Relationship Id="rId67" Type="http://schemas.openxmlformats.org/officeDocument/2006/relationships/slide" Target="slides/slide60.xml"/><Relationship Id="rId60" Type="http://schemas.openxmlformats.org/officeDocument/2006/relationships/slide" Target="slides/slide53.xml"/><Relationship Id="rId26" Type="http://schemas.openxmlformats.org/officeDocument/2006/relationships/slide" Target="slides/slide19.xml"/><Relationship Id="rId25" Type="http://schemas.openxmlformats.org/officeDocument/2006/relationships/slide" Target="slides/slide18.xml"/><Relationship Id="rId69" Type="http://schemas.openxmlformats.org/officeDocument/2006/relationships/slide" Target="slides/slide62.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11" Type="http://schemas.openxmlformats.org/officeDocument/2006/relationships/slide" Target="slides/slide4.xml"/><Relationship Id="rId55" Type="http://schemas.openxmlformats.org/officeDocument/2006/relationships/slide" Target="slides/slide48.xml"/><Relationship Id="rId10" Type="http://schemas.openxmlformats.org/officeDocument/2006/relationships/slide" Target="slides/slide3.xml"/><Relationship Id="rId54" Type="http://schemas.openxmlformats.org/officeDocument/2006/relationships/slide" Target="slides/slide47.xml"/><Relationship Id="rId13" Type="http://schemas.openxmlformats.org/officeDocument/2006/relationships/slide" Target="slides/slide6.xml"/><Relationship Id="rId57" Type="http://schemas.openxmlformats.org/officeDocument/2006/relationships/slide" Target="slides/slide50.xml"/><Relationship Id="rId12" Type="http://schemas.openxmlformats.org/officeDocument/2006/relationships/slide" Target="slides/slide5.xml"/><Relationship Id="rId56" Type="http://schemas.openxmlformats.org/officeDocument/2006/relationships/slide" Target="slides/slide49.xml"/><Relationship Id="rId15" Type="http://schemas.openxmlformats.org/officeDocument/2006/relationships/slide" Target="slides/slide8.xml"/><Relationship Id="rId59" Type="http://schemas.openxmlformats.org/officeDocument/2006/relationships/slide" Target="slides/slide52.xml"/><Relationship Id="rId14" Type="http://schemas.openxmlformats.org/officeDocument/2006/relationships/slide" Target="slides/slide7.xml"/><Relationship Id="rId58" Type="http://schemas.openxmlformats.org/officeDocument/2006/relationships/slide" Target="slides/slide51.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2-11-18T07:12:35.894">
    <p:pos x="3099" y="630"/>
    <p:text>, indicating diffusion and
rearrangements of the atoms at the lower cooling rates</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192108c9f71_1_6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192108c9f71_1_6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191bb3bd0f4_9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191bb3bd0f4_9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191bb3bd0f4_9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191bb3bd0f4_9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191bb3bd0f4_9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191bb3bd0f4_9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191bb3bd0f4_9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191bb3bd0f4_9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191bb3bd0f4_8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191bb3bd0f4_8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191bb3bd0f4_8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191bb3bd0f4_8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191bb3bd0f4_8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191bb3bd0f4_8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191bb3bd0f4_8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191bb3bd0f4_8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191bb3bd0f4_8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191bb3bd0f4_8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191bb3bd0f4_8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191bb3bd0f4_8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192108c9f71_1_5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192108c9f71_1_5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191bb3bd0f4_8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191bb3bd0f4_8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191bb3bd0f4_8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191bb3bd0f4_8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191bb3bd0f4_8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191bb3bd0f4_8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191bb3bd0f4_8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191bb3bd0f4_8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191bb3bd0f4_8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191bb3bd0f4_8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191bb3bd0f4_8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191bb3bd0f4_8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191bb3bd0f4_8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191bb3bd0f4_8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191bb3bd0f4_8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191bb3bd0f4_8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192108c9f71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192108c9f71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191bb3bd0f4_8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191bb3bd0f4_8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192108c9f71_1_5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192108c9f71_1_5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191bb3bd0f4_8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191bb3bd0f4_8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191bb3bd0f4_8_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191bb3bd0f4_8_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192108c9f71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192108c9f71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1986f7fe9ff_3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1986f7fe9ff_3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1986f7fe9ff_3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1986f7fe9ff_3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1986f7fe9ff_3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1986f7fe9ff_3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1986f7fe9ff_3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1986f7fe9ff_3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1986f7fe9ff_3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1986f7fe9ff_3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192108c9f71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192108c9f71_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191bb3bd0f4_8_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191bb3bd0f4_8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192108c9f71_1_5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192108c9f71_1_5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1986f7fe9ff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1986f7fe9ff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1986f7fe9ff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1986f7fe9ff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1986f7fe9ff_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1986f7fe9ff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1986f7fe9ff_1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1986f7fe9ff_1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1986f7fe9ff_1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0" name="Google Shape;390;g1986f7fe9ff_1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1986f7fe9ff_1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7" name="Google Shape;397;g1986f7fe9ff_1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1986f7fe9ff_1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5" name="Google Shape;405;g1986f7fe9ff_1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g1986f7fe9ff_1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3" name="Google Shape;413;g1986f7fe9ff_1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g1986f7fe9ff_6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9" name="Google Shape;419;g1986f7fe9ff_6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g1986f7fe9ff_6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6" name="Google Shape;426;g1986f7fe9ff_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192108c9f71_1_5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192108c9f71_1_5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g1986f7fe9ff_6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3" name="Google Shape;433;g1986f7fe9ff_6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1986f7fe9ff_6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9" name="Google Shape;439;g1986f7fe9ff_6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g1986f7fe9ff_6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5" name="Google Shape;445;g1986f7fe9ff_6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g1986f7fe9ff_6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3" name="Google Shape;453;g1986f7fe9ff_6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g1986f7fe9ff_6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9" name="Google Shape;459;g1986f7fe9ff_6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g192108c9f71_1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5" name="Google Shape;465;g192108c9f71_1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g192108c9f71_1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4" name="Google Shape;474;g192108c9f71_1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g192108c9f71_1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2" name="Google Shape;482;g192108c9f71_1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g192108c9f71_1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3" name="Google Shape;493;g192108c9f71_1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 name="Shape 502"/>
        <p:cNvGrpSpPr/>
        <p:nvPr/>
      </p:nvGrpSpPr>
      <p:grpSpPr>
        <a:xfrm>
          <a:off x="0" y="0"/>
          <a:ext cx="0" cy="0"/>
          <a:chOff x="0" y="0"/>
          <a:chExt cx="0" cy="0"/>
        </a:xfrm>
      </p:grpSpPr>
      <p:sp>
        <p:nvSpPr>
          <p:cNvPr id="503" name="Google Shape;503;g192108c9f71_1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4" name="Google Shape;504;g192108c9f71_1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192108c9f71_1_5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192108c9f71_1_5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g192108c9f71_1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8" name="Google Shape;518;g192108c9f71_1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 name="Shape 529"/>
        <p:cNvGrpSpPr/>
        <p:nvPr/>
      </p:nvGrpSpPr>
      <p:grpSpPr>
        <a:xfrm>
          <a:off x="0" y="0"/>
          <a:ext cx="0" cy="0"/>
          <a:chOff x="0" y="0"/>
          <a:chExt cx="0" cy="0"/>
        </a:xfrm>
      </p:grpSpPr>
      <p:sp>
        <p:nvSpPr>
          <p:cNvPr id="530" name="Google Shape;530;g192108c9f71_1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1" name="Google Shape;531;g192108c9f71_1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 name="Shape 535"/>
        <p:cNvGrpSpPr/>
        <p:nvPr/>
      </p:nvGrpSpPr>
      <p:grpSpPr>
        <a:xfrm>
          <a:off x="0" y="0"/>
          <a:ext cx="0" cy="0"/>
          <a:chOff x="0" y="0"/>
          <a:chExt cx="0" cy="0"/>
        </a:xfrm>
      </p:grpSpPr>
      <p:sp>
        <p:nvSpPr>
          <p:cNvPr id="536" name="Google Shape;536;g192108c9f71_1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7" name="Google Shape;537;g192108c9f71_1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1" name="Shape 611"/>
        <p:cNvGrpSpPr/>
        <p:nvPr/>
      </p:nvGrpSpPr>
      <p:grpSpPr>
        <a:xfrm>
          <a:off x="0" y="0"/>
          <a:ext cx="0" cy="0"/>
          <a:chOff x="0" y="0"/>
          <a:chExt cx="0" cy="0"/>
        </a:xfrm>
      </p:grpSpPr>
      <p:sp>
        <p:nvSpPr>
          <p:cNvPr id="612" name="Google Shape;612;g192108c9f71_1_1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3" name="Google Shape;613;g192108c9f71_1_1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8" name="Shape 618"/>
        <p:cNvGrpSpPr/>
        <p:nvPr/>
      </p:nvGrpSpPr>
      <p:grpSpPr>
        <a:xfrm>
          <a:off x="0" y="0"/>
          <a:ext cx="0" cy="0"/>
          <a:chOff x="0" y="0"/>
          <a:chExt cx="0" cy="0"/>
        </a:xfrm>
      </p:grpSpPr>
      <p:sp>
        <p:nvSpPr>
          <p:cNvPr id="619" name="Google Shape;619;g192108c9f71_1_5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0" name="Google Shape;620;g192108c9f71_1_5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5" name="Shape 625"/>
        <p:cNvGrpSpPr/>
        <p:nvPr/>
      </p:nvGrpSpPr>
      <p:grpSpPr>
        <a:xfrm>
          <a:off x="0" y="0"/>
          <a:ext cx="0" cy="0"/>
          <a:chOff x="0" y="0"/>
          <a:chExt cx="0" cy="0"/>
        </a:xfrm>
      </p:grpSpPr>
      <p:sp>
        <p:nvSpPr>
          <p:cNvPr id="626" name="Google Shape;626;g192108c9f71_1_2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7" name="Google Shape;627;g192108c9f71_1_2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5" name="Shape 635"/>
        <p:cNvGrpSpPr/>
        <p:nvPr/>
      </p:nvGrpSpPr>
      <p:grpSpPr>
        <a:xfrm>
          <a:off x="0" y="0"/>
          <a:ext cx="0" cy="0"/>
          <a:chOff x="0" y="0"/>
          <a:chExt cx="0" cy="0"/>
        </a:xfrm>
      </p:grpSpPr>
      <p:sp>
        <p:nvSpPr>
          <p:cNvPr id="636" name="Google Shape;636;g192108c9f71_1_2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7" name="Google Shape;637;g192108c9f71_1_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3" name="Shape 643"/>
        <p:cNvGrpSpPr/>
        <p:nvPr/>
      </p:nvGrpSpPr>
      <p:grpSpPr>
        <a:xfrm>
          <a:off x="0" y="0"/>
          <a:ext cx="0" cy="0"/>
          <a:chOff x="0" y="0"/>
          <a:chExt cx="0" cy="0"/>
        </a:xfrm>
      </p:grpSpPr>
      <p:sp>
        <p:nvSpPr>
          <p:cNvPr id="644" name="Google Shape;644;g192108c9f71_1_6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5" name="Google Shape;645;g192108c9f71_1_6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9" name="Shape 649"/>
        <p:cNvGrpSpPr/>
        <p:nvPr/>
      </p:nvGrpSpPr>
      <p:grpSpPr>
        <a:xfrm>
          <a:off x="0" y="0"/>
          <a:ext cx="0" cy="0"/>
          <a:chOff x="0" y="0"/>
          <a:chExt cx="0" cy="0"/>
        </a:xfrm>
      </p:grpSpPr>
      <p:sp>
        <p:nvSpPr>
          <p:cNvPr id="650" name="Google Shape;650;g1986f7fe9ff_5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1" name="Google Shape;651;g1986f7fe9ff_5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192108c9f71_1_6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192108c9f71_1_6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191bb3bd0f4_9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191bb3bd0f4_9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191bb3bd0f4_9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191bb3bd0f4_9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9.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9.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9.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9.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9.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p2"/>
          <p:cNvSpPr/>
          <p:nvPr/>
        </p:nvSpPr>
        <p:spPr>
          <a:xfrm>
            <a:off x="0" y="100"/>
            <a:ext cx="9144000" cy="1711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 name="Google Shape;11;p2"/>
          <p:cNvCxnSpPr/>
          <p:nvPr/>
        </p:nvCxnSpPr>
        <p:spPr>
          <a:xfrm>
            <a:off x="641934" y="3597500"/>
            <a:ext cx="390300" cy="0"/>
          </a:xfrm>
          <a:prstGeom prst="straightConnector1">
            <a:avLst/>
          </a:prstGeom>
          <a:noFill/>
          <a:ln cap="flat" cmpd="sng" w="28575">
            <a:solidFill>
              <a:schemeClr val="accent1"/>
            </a:solidFill>
            <a:prstDash val="solid"/>
            <a:round/>
            <a:headEnd len="sm" w="sm" type="none"/>
            <a:tailEnd len="sm" w="sm" type="none"/>
          </a:ln>
        </p:spPr>
      </p:cxnSp>
      <p:sp>
        <p:nvSpPr>
          <p:cNvPr id="12" name="Google Shape;12;p2"/>
          <p:cNvSpPr txBox="1"/>
          <p:nvPr>
            <p:ph type="ctrTitle"/>
          </p:nvPr>
        </p:nvSpPr>
        <p:spPr>
          <a:xfrm>
            <a:off x="512700" y="1893300"/>
            <a:ext cx="8118600" cy="1522800"/>
          </a:xfrm>
          <a:prstGeom prst="rect">
            <a:avLst/>
          </a:prstGeom>
        </p:spPr>
        <p:txBody>
          <a:bodyPr anchorCtr="0" anchor="b" bIns="91425" lIns="91425" spcFirstLastPara="1" rIns="91425" wrap="square" tIns="91425">
            <a:normAutofit/>
          </a:bodyPr>
          <a:lstStyle>
            <a:lvl1pPr lvl="0">
              <a:spcBef>
                <a:spcPts val="0"/>
              </a:spcBef>
              <a:spcAft>
                <a:spcPts val="0"/>
              </a:spcAft>
              <a:buClr>
                <a:schemeClr val="accent1"/>
              </a:buClr>
              <a:buSzPts val="4200"/>
              <a:buNone/>
              <a:defRPr sz="4200">
                <a:solidFill>
                  <a:schemeClr val="accent1"/>
                </a:solidFill>
              </a:defRPr>
            </a:lvl1pPr>
            <a:lvl2pPr lvl="1">
              <a:spcBef>
                <a:spcPts val="0"/>
              </a:spcBef>
              <a:spcAft>
                <a:spcPts val="0"/>
              </a:spcAft>
              <a:buClr>
                <a:schemeClr val="accent1"/>
              </a:buClr>
              <a:buSzPts val="4200"/>
              <a:buNone/>
              <a:defRPr sz="4200">
                <a:solidFill>
                  <a:schemeClr val="accent1"/>
                </a:solidFill>
              </a:defRPr>
            </a:lvl2pPr>
            <a:lvl3pPr lvl="2">
              <a:spcBef>
                <a:spcPts val="0"/>
              </a:spcBef>
              <a:spcAft>
                <a:spcPts val="0"/>
              </a:spcAft>
              <a:buClr>
                <a:schemeClr val="accent1"/>
              </a:buClr>
              <a:buSzPts val="4200"/>
              <a:buNone/>
              <a:defRPr sz="4200">
                <a:solidFill>
                  <a:schemeClr val="accent1"/>
                </a:solidFill>
              </a:defRPr>
            </a:lvl3pPr>
            <a:lvl4pPr lvl="3">
              <a:spcBef>
                <a:spcPts val="0"/>
              </a:spcBef>
              <a:spcAft>
                <a:spcPts val="0"/>
              </a:spcAft>
              <a:buClr>
                <a:schemeClr val="accent1"/>
              </a:buClr>
              <a:buSzPts val="4200"/>
              <a:buNone/>
              <a:defRPr sz="4200">
                <a:solidFill>
                  <a:schemeClr val="accent1"/>
                </a:solidFill>
              </a:defRPr>
            </a:lvl4pPr>
            <a:lvl5pPr lvl="4">
              <a:spcBef>
                <a:spcPts val="0"/>
              </a:spcBef>
              <a:spcAft>
                <a:spcPts val="0"/>
              </a:spcAft>
              <a:buClr>
                <a:schemeClr val="accent1"/>
              </a:buClr>
              <a:buSzPts val="4200"/>
              <a:buNone/>
              <a:defRPr sz="4200">
                <a:solidFill>
                  <a:schemeClr val="accent1"/>
                </a:solidFill>
              </a:defRPr>
            </a:lvl5pPr>
            <a:lvl6pPr lvl="5">
              <a:spcBef>
                <a:spcPts val="0"/>
              </a:spcBef>
              <a:spcAft>
                <a:spcPts val="0"/>
              </a:spcAft>
              <a:buClr>
                <a:schemeClr val="accent1"/>
              </a:buClr>
              <a:buSzPts val="4200"/>
              <a:buNone/>
              <a:defRPr sz="4200">
                <a:solidFill>
                  <a:schemeClr val="accent1"/>
                </a:solidFill>
              </a:defRPr>
            </a:lvl6pPr>
            <a:lvl7pPr lvl="6">
              <a:spcBef>
                <a:spcPts val="0"/>
              </a:spcBef>
              <a:spcAft>
                <a:spcPts val="0"/>
              </a:spcAft>
              <a:buClr>
                <a:schemeClr val="accent1"/>
              </a:buClr>
              <a:buSzPts val="4200"/>
              <a:buNone/>
              <a:defRPr sz="4200">
                <a:solidFill>
                  <a:schemeClr val="accent1"/>
                </a:solidFill>
              </a:defRPr>
            </a:lvl7pPr>
            <a:lvl8pPr lvl="7">
              <a:spcBef>
                <a:spcPts val="0"/>
              </a:spcBef>
              <a:spcAft>
                <a:spcPts val="0"/>
              </a:spcAft>
              <a:buClr>
                <a:schemeClr val="accent1"/>
              </a:buClr>
              <a:buSzPts val="4200"/>
              <a:buNone/>
              <a:defRPr sz="4200">
                <a:solidFill>
                  <a:schemeClr val="accent1"/>
                </a:solidFill>
              </a:defRPr>
            </a:lvl8pPr>
            <a:lvl9pPr lvl="8">
              <a:spcBef>
                <a:spcPts val="0"/>
              </a:spcBef>
              <a:spcAft>
                <a:spcPts val="0"/>
              </a:spcAft>
              <a:buClr>
                <a:schemeClr val="accent1"/>
              </a:buClr>
              <a:buSzPts val="4200"/>
              <a:buNone/>
              <a:defRPr sz="4200">
                <a:solidFill>
                  <a:schemeClr val="accent1"/>
                </a:solidFill>
              </a:defRPr>
            </a:lvl9pPr>
          </a:lstStyle>
          <a:p/>
        </p:txBody>
      </p:sp>
      <p:sp>
        <p:nvSpPr>
          <p:cNvPr id="13" name="Google Shape;13;p2"/>
          <p:cNvSpPr txBox="1"/>
          <p:nvPr>
            <p:ph idx="1" type="subTitle"/>
          </p:nvPr>
        </p:nvSpPr>
        <p:spPr>
          <a:xfrm>
            <a:off x="512700" y="3840639"/>
            <a:ext cx="8118600" cy="7875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accent2"/>
              </a:buClr>
              <a:buSzPts val="2400"/>
              <a:buNone/>
              <a:defRPr sz="2400">
                <a:solidFill>
                  <a:schemeClr val="accent2"/>
                </a:solidFill>
              </a:defRPr>
            </a:lvl1pPr>
            <a:lvl2pPr lvl="1">
              <a:lnSpc>
                <a:spcPct val="100000"/>
              </a:lnSpc>
              <a:spcBef>
                <a:spcPts val="0"/>
              </a:spcBef>
              <a:spcAft>
                <a:spcPts val="0"/>
              </a:spcAft>
              <a:buClr>
                <a:schemeClr val="accent2"/>
              </a:buClr>
              <a:buSzPts val="2400"/>
              <a:buNone/>
              <a:defRPr sz="2400">
                <a:solidFill>
                  <a:schemeClr val="accent2"/>
                </a:solidFill>
              </a:defRPr>
            </a:lvl2pPr>
            <a:lvl3pPr lvl="2">
              <a:lnSpc>
                <a:spcPct val="100000"/>
              </a:lnSpc>
              <a:spcBef>
                <a:spcPts val="0"/>
              </a:spcBef>
              <a:spcAft>
                <a:spcPts val="0"/>
              </a:spcAft>
              <a:buClr>
                <a:schemeClr val="accent2"/>
              </a:buClr>
              <a:buSzPts val="2400"/>
              <a:buNone/>
              <a:defRPr sz="2400">
                <a:solidFill>
                  <a:schemeClr val="accent2"/>
                </a:solidFill>
              </a:defRPr>
            </a:lvl3pPr>
            <a:lvl4pPr lvl="3">
              <a:lnSpc>
                <a:spcPct val="100000"/>
              </a:lnSpc>
              <a:spcBef>
                <a:spcPts val="0"/>
              </a:spcBef>
              <a:spcAft>
                <a:spcPts val="0"/>
              </a:spcAft>
              <a:buClr>
                <a:schemeClr val="accent2"/>
              </a:buClr>
              <a:buSzPts val="2400"/>
              <a:buNone/>
              <a:defRPr sz="2400">
                <a:solidFill>
                  <a:schemeClr val="accent2"/>
                </a:solidFill>
              </a:defRPr>
            </a:lvl4pPr>
            <a:lvl5pPr lvl="4">
              <a:lnSpc>
                <a:spcPct val="100000"/>
              </a:lnSpc>
              <a:spcBef>
                <a:spcPts val="0"/>
              </a:spcBef>
              <a:spcAft>
                <a:spcPts val="0"/>
              </a:spcAft>
              <a:buClr>
                <a:schemeClr val="accent2"/>
              </a:buClr>
              <a:buSzPts val="2400"/>
              <a:buNone/>
              <a:defRPr sz="2400">
                <a:solidFill>
                  <a:schemeClr val="accent2"/>
                </a:solidFill>
              </a:defRPr>
            </a:lvl5pPr>
            <a:lvl6pPr lvl="5">
              <a:lnSpc>
                <a:spcPct val="100000"/>
              </a:lnSpc>
              <a:spcBef>
                <a:spcPts val="0"/>
              </a:spcBef>
              <a:spcAft>
                <a:spcPts val="0"/>
              </a:spcAft>
              <a:buClr>
                <a:schemeClr val="accent2"/>
              </a:buClr>
              <a:buSzPts val="2400"/>
              <a:buNone/>
              <a:defRPr sz="2400">
                <a:solidFill>
                  <a:schemeClr val="accent2"/>
                </a:solidFill>
              </a:defRPr>
            </a:lvl6pPr>
            <a:lvl7pPr lvl="6">
              <a:lnSpc>
                <a:spcPct val="100000"/>
              </a:lnSpc>
              <a:spcBef>
                <a:spcPts val="0"/>
              </a:spcBef>
              <a:spcAft>
                <a:spcPts val="0"/>
              </a:spcAft>
              <a:buClr>
                <a:schemeClr val="accent2"/>
              </a:buClr>
              <a:buSzPts val="2400"/>
              <a:buNone/>
              <a:defRPr sz="2400">
                <a:solidFill>
                  <a:schemeClr val="accent2"/>
                </a:solidFill>
              </a:defRPr>
            </a:lvl7pPr>
            <a:lvl8pPr lvl="7">
              <a:lnSpc>
                <a:spcPct val="100000"/>
              </a:lnSpc>
              <a:spcBef>
                <a:spcPts val="0"/>
              </a:spcBef>
              <a:spcAft>
                <a:spcPts val="0"/>
              </a:spcAft>
              <a:buClr>
                <a:schemeClr val="accent2"/>
              </a:buClr>
              <a:buSzPts val="2400"/>
              <a:buNone/>
              <a:defRPr sz="2400">
                <a:solidFill>
                  <a:schemeClr val="accent2"/>
                </a:solidFill>
              </a:defRPr>
            </a:lvl8pPr>
            <a:lvl9pPr lvl="8">
              <a:lnSpc>
                <a:spcPct val="100000"/>
              </a:lnSpc>
              <a:spcBef>
                <a:spcPts val="0"/>
              </a:spcBef>
              <a:spcAft>
                <a:spcPts val="0"/>
              </a:spcAft>
              <a:buClr>
                <a:schemeClr val="accent2"/>
              </a:buClr>
              <a:buSzPts val="2400"/>
              <a:buNone/>
              <a:defRPr sz="2400">
                <a:solidFill>
                  <a:schemeClr val="accent2"/>
                </a:solidFill>
              </a:defRPr>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2" name="Shape 52"/>
        <p:cNvGrpSpPr/>
        <p:nvPr/>
      </p:nvGrpSpPr>
      <p:grpSpPr>
        <a:xfrm>
          <a:off x="0" y="0"/>
          <a:ext cx="0" cy="0"/>
          <a:chOff x="0" y="0"/>
          <a:chExt cx="0" cy="0"/>
        </a:xfrm>
      </p:grpSpPr>
      <p:sp>
        <p:nvSpPr>
          <p:cNvPr id="53" name="Google Shape;53;p11"/>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54" name="Google Shape;54;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5" name="Shape 55"/>
        <p:cNvGrpSpPr/>
        <p:nvPr/>
      </p:nvGrpSpPr>
      <p:grpSpPr>
        <a:xfrm>
          <a:off x="0" y="0"/>
          <a:ext cx="0" cy="0"/>
          <a:chOff x="0" y="0"/>
          <a:chExt cx="0" cy="0"/>
        </a:xfrm>
      </p:grpSpPr>
      <p:sp>
        <p:nvSpPr>
          <p:cNvPr id="56" name="Google Shape;56;p12"/>
          <p:cNvSpPr txBox="1"/>
          <p:nvPr>
            <p:ph hasCustomPrompt="1" type="title"/>
          </p:nvPr>
        </p:nvSpPr>
        <p:spPr>
          <a:xfrm>
            <a:off x="311700" y="1039650"/>
            <a:ext cx="8520600" cy="2106300"/>
          </a:xfrm>
          <a:prstGeom prst="rect">
            <a:avLst/>
          </a:prstGeom>
        </p:spPr>
        <p:txBody>
          <a:bodyPr anchorCtr="0" anchor="b" bIns="91425" lIns="91425" spcFirstLastPara="1" rIns="91425" wrap="square" tIns="91425">
            <a:normAutofit/>
          </a:bodyPr>
          <a:lstStyle>
            <a:lvl1pPr lvl="0" algn="ctr">
              <a:spcBef>
                <a:spcPts val="0"/>
              </a:spcBef>
              <a:spcAft>
                <a:spcPts val="0"/>
              </a:spcAft>
              <a:buSzPts val="14000"/>
              <a:buNone/>
              <a:defRPr b="1" sz="14000"/>
            </a:lvl1pPr>
            <a:lvl2pPr lvl="1" algn="ctr">
              <a:spcBef>
                <a:spcPts val="0"/>
              </a:spcBef>
              <a:spcAft>
                <a:spcPts val="0"/>
              </a:spcAft>
              <a:buSzPts val="14000"/>
              <a:buNone/>
              <a:defRPr b="1" sz="14000"/>
            </a:lvl2pPr>
            <a:lvl3pPr lvl="2" algn="ctr">
              <a:spcBef>
                <a:spcPts val="0"/>
              </a:spcBef>
              <a:spcAft>
                <a:spcPts val="0"/>
              </a:spcAft>
              <a:buSzPts val="14000"/>
              <a:buNone/>
              <a:defRPr b="1" sz="14000"/>
            </a:lvl3pPr>
            <a:lvl4pPr lvl="3" algn="ctr">
              <a:spcBef>
                <a:spcPts val="0"/>
              </a:spcBef>
              <a:spcAft>
                <a:spcPts val="0"/>
              </a:spcAft>
              <a:buSzPts val="14000"/>
              <a:buNone/>
              <a:defRPr b="1" sz="14000"/>
            </a:lvl4pPr>
            <a:lvl5pPr lvl="4" algn="ctr">
              <a:spcBef>
                <a:spcPts val="0"/>
              </a:spcBef>
              <a:spcAft>
                <a:spcPts val="0"/>
              </a:spcAft>
              <a:buSzPts val="14000"/>
              <a:buNone/>
              <a:defRPr b="1" sz="14000"/>
            </a:lvl5pPr>
            <a:lvl6pPr lvl="5" algn="ctr">
              <a:spcBef>
                <a:spcPts val="0"/>
              </a:spcBef>
              <a:spcAft>
                <a:spcPts val="0"/>
              </a:spcAft>
              <a:buSzPts val="14000"/>
              <a:buNone/>
              <a:defRPr b="1" sz="14000"/>
            </a:lvl6pPr>
            <a:lvl7pPr lvl="6" algn="ctr">
              <a:spcBef>
                <a:spcPts val="0"/>
              </a:spcBef>
              <a:spcAft>
                <a:spcPts val="0"/>
              </a:spcAft>
              <a:buSzPts val="14000"/>
              <a:buNone/>
              <a:defRPr b="1" sz="14000"/>
            </a:lvl7pPr>
            <a:lvl8pPr lvl="7" algn="ctr">
              <a:spcBef>
                <a:spcPts val="0"/>
              </a:spcBef>
              <a:spcAft>
                <a:spcPts val="0"/>
              </a:spcAft>
              <a:buSzPts val="14000"/>
              <a:buNone/>
              <a:defRPr b="1" sz="14000"/>
            </a:lvl8pPr>
            <a:lvl9pPr lvl="8" algn="ctr">
              <a:spcBef>
                <a:spcPts val="0"/>
              </a:spcBef>
              <a:spcAft>
                <a:spcPts val="0"/>
              </a:spcAft>
              <a:buSzPts val="14000"/>
              <a:buNone/>
              <a:defRPr b="1" sz="14000"/>
            </a:lvl9pPr>
          </a:lstStyle>
          <a:p>
            <a:r>
              <a:t>xx%</a:t>
            </a:r>
          </a:p>
        </p:txBody>
      </p:sp>
      <p:sp>
        <p:nvSpPr>
          <p:cNvPr id="57" name="Google Shape;57;p12"/>
          <p:cNvSpPr txBox="1"/>
          <p:nvPr>
            <p:ph idx="1" type="body"/>
          </p:nvPr>
        </p:nvSpPr>
        <p:spPr>
          <a:xfrm>
            <a:off x="311700" y="32284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8" name="Google Shape;58;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9" name="Shape 59"/>
        <p:cNvGrpSpPr/>
        <p:nvPr/>
      </p:nvGrpSpPr>
      <p:grpSpPr>
        <a:xfrm>
          <a:off x="0" y="0"/>
          <a:ext cx="0" cy="0"/>
          <a:chOff x="0" y="0"/>
          <a:chExt cx="0" cy="0"/>
        </a:xfrm>
      </p:grpSpPr>
      <p:sp>
        <p:nvSpPr>
          <p:cNvPr id="60" name="Google Shape;60;p1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2">
  <p:cSld name="SECTION_TITLE_AND_DESCRIPTION_2">
    <p:spTree>
      <p:nvGrpSpPr>
        <p:cNvPr id="61" name="Shape 61"/>
        <p:cNvGrpSpPr/>
        <p:nvPr/>
      </p:nvGrpSpPr>
      <p:grpSpPr>
        <a:xfrm>
          <a:off x="0" y="0"/>
          <a:ext cx="0" cy="0"/>
          <a:chOff x="0" y="0"/>
          <a:chExt cx="0" cy="0"/>
        </a:xfrm>
      </p:grpSpPr>
      <p:pic>
        <p:nvPicPr>
          <p:cNvPr id="62" name="Google Shape;62;p14"/>
          <p:cNvPicPr preferRelativeResize="0"/>
          <p:nvPr/>
        </p:nvPicPr>
        <p:blipFill rotWithShape="1">
          <a:blip r:embed="rId2">
            <a:alphaModFix amt="79000"/>
          </a:blip>
          <a:srcRect b="0" l="0" r="34742" t="39375"/>
          <a:stretch/>
        </p:blipFill>
        <p:spPr>
          <a:xfrm flipH="1" rot="10800000">
            <a:off x="6322301" y="2522175"/>
            <a:ext cx="2821699" cy="2621327"/>
          </a:xfrm>
          <a:prstGeom prst="rect">
            <a:avLst/>
          </a:prstGeom>
          <a:noFill/>
          <a:ln>
            <a:noFill/>
          </a:ln>
        </p:spPr>
      </p:pic>
      <p:pic>
        <p:nvPicPr>
          <p:cNvPr id="63" name="Google Shape;63;p14"/>
          <p:cNvPicPr preferRelativeResize="0"/>
          <p:nvPr/>
        </p:nvPicPr>
        <p:blipFill rotWithShape="1">
          <a:blip r:embed="rId2">
            <a:alphaModFix amt="79000"/>
          </a:blip>
          <a:srcRect b="0" l="0" r="34742" t="39375"/>
          <a:stretch/>
        </p:blipFill>
        <p:spPr>
          <a:xfrm flipH="1">
            <a:off x="1" y="0"/>
            <a:ext cx="2821699" cy="2621327"/>
          </a:xfrm>
          <a:prstGeom prst="rect">
            <a:avLst/>
          </a:prstGeom>
          <a:noFill/>
          <a:ln>
            <a:noFill/>
          </a:ln>
        </p:spPr>
      </p:pic>
      <p:sp>
        <p:nvSpPr>
          <p:cNvPr id="64" name="Google Shape;64;p14"/>
          <p:cNvSpPr txBox="1"/>
          <p:nvPr>
            <p:ph type="title"/>
          </p:nvPr>
        </p:nvSpPr>
        <p:spPr>
          <a:xfrm>
            <a:off x="1823550" y="925375"/>
            <a:ext cx="5496900" cy="6096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3000"/>
              <a:buNone/>
              <a:defRPr sz="4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65" name="Google Shape;65;p14"/>
          <p:cNvSpPr txBox="1"/>
          <p:nvPr>
            <p:ph idx="1" type="subTitle"/>
          </p:nvPr>
        </p:nvSpPr>
        <p:spPr>
          <a:xfrm>
            <a:off x="1823625" y="2396075"/>
            <a:ext cx="5496900" cy="1131000"/>
          </a:xfrm>
          <a:prstGeom prst="rect">
            <a:avLst/>
          </a:prstGeom>
        </p:spPr>
        <p:txBody>
          <a:bodyPr anchorCtr="0" anchor="ctr" bIns="91425" lIns="91425" spcFirstLastPara="1" rIns="91425" wrap="square" tIns="91425">
            <a:normAutofit/>
          </a:bodyPr>
          <a:lstStyle>
            <a:lvl1pPr lvl="0" rtl="0" algn="ctr">
              <a:lnSpc>
                <a:spcPct val="100000"/>
              </a:lnSpc>
              <a:spcBef>
                <a:spcPts val="0"/>
              </a:spcBef>
              <a:spcAft>
                <a:spcPts val="0"/>
              </a:spcAft>
              <a:buSzPts val="1800"/>
              <a:buNone/>
              <a:defRPr sz="17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pic>
        <p:nvPicPr>
          <p:cNvPr id="66" name="Google Shape;66;p14"/>
          <p:cNvPicPr preferRelativeResize="0"/>
          <p:nvPr/>
        </p:nvPicPr>
        <p:blipFill rotWithShape="1">
          <a:blip r:embed="rId3">
            <a:alphaModFix/>
          </a:blip>
          <a:srcRect b="20590" l="0" r="6542" t="0"/>
          <a:stretch/>
        </p:blipFill>
        <p:spPr>
          <a:xfrm flipH="1" rot="5400000">
            <a:off x="-1108798" y="1082927"/>
            <a:ext cx="4514273" cy="2322473"/>
          </a:xfrm>
          <a:prstGeom prst="rect">
            <a:avLst/>
          </a:prstGeom>
          <a:noFill/>
          <a:ln>
            <a:noFill/>
          </a:ln>
        </p:spPr>
      </p:pic>
      <p:pic>
        <p:nvPicPr>
          <p:cNvPr id="67" name="Google Shape;67;p14"/>
          <p:cNvPicPr preferRelativeResize="0"/>
          <p:nvPr/>
        </p:nvPicPr>
        <p:blipFill rotWithShape="1">
          <a:blip r:embed="rId3">
            <a:alphaModFix/>
          </a:blip>
          <a:srcRect b="17108" l="0" r="35542" t="0"/>
          <a:stretch/>
        </p:blipFill>
        <p:spPr>
          <a:xfrm>
            <a:off x="6030425" y="2719250"/>
            <a:ext cx="3113574" cy="242425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13">
    <p:spTree>
      <p:nvGrpSpPr>
        <p:cNvPr id="68" name="Shape 68"/>
        <p:cNvGrpSpPr/>
        <p:nvPr/>
      </p:nvGrpSpPr>
      <p:grpSpPr>
        <a:xfrm>
          <a:off x="0" y="0"/>
          <a:ext cx="0" cy="0"/>
          <a:chOff x="0" y="0"/>
          <a:chExt cx="0" cy="0"/>
        </a:xfrm>
      </p:grpSpPr>
      <p:pic>
        <p:nvPicPr>
          <p:cNvPr id="69" name="Google Shape;69;p15"/>
          <p:cNvPicPr preferRelativeResize="0"/>
          <p:nvPr/>
        </p:nvPicPr>
        <p:blipFill rotWithShape="1">
          <a:blip r:embed="rId2">
            <a:alphaModFix amt="79000"/>
          </a:blip>
          <a:srcRect b="0" l="0" r="34742" t="39375"/>
          <a:stretch/>
        </p:blipFill>
        <p:spPr>
          <a:xfrm>
            <a:off x="6322301" y="0"/>
            <a:ext cx="2821699" cy="2621327"/>
          </a:xfrm>
          <a:prstGeom prst="rect">
            <a:avLst/>
          </a:prstGeom>
          <a:noFill/>
          <a:ln>
            <a:noFill/>
          </a:ln>
        </p:spPr>
      </p:pic>
      <p:pic>
        <p:nvPicPr>
          <p:cNvPr id="70" name="Google Shape;70;p15"/>
          <p:cNvPicPr preferRelativeResize="0"/>
          <p:nvPr/>
        </p:nvPicPr>
        <p:blipFill rotWithShape="1">
          <a:blip r:embed="rId2">
            <a:alphaModFix amt="79000"/>
          </a:blip>
          <a:srcRect b="0" l="0" r="34742" t="39375"/>
          <a:stretch/>
        </p:blipFill>
        <p:spPr>
          <a:xfrm rot="10800000">
            <a:off x="1" y="2524224"/>
            <a:ext cx="2821699" cy="2621327"/>
          </a:xfrm>
          <a:prstGeom prst="rect">
            <a:avLst/>
          </a:prstGeom>
          <a:noFill/>
          <a:ln>
            <a:noFill/>
          </a:ln>
        </p:spPr>
      </p:pic>
      <p:sp>
        <p:nvSpPr>
          <p:cNvPr id="71" name="Google Shape;71;p15"/>
          <p:cNvSpPr txBox="1"/>
          <p:nvPr>
            <p:ph type="title"/>
          </p:nvPr>
        </p:nvSpPr>
        <p:spPr>
          <a:xfrm>
            <a:off x="616063" y="1159375"/>
            <a:ext cx="3881700" cy="1999800"/>
          </a:xfrm>
          <a:prstGeom prst="rect">
            <a:avLst/>
          </a:prstGeom>
        </p:spPr>
        <p:txBody>
          <a:bodyPr anchorCtr="0" anchor="t" bIns="91425" lIns="91425" spcFirstLastPara="1" rIns="91425" wrap="square" tIns="91425">
            <a:normAutofit/>
          </a:bodyPr>
          <a:lstStyle>
            <a:lvl1pPr lvl="0" rtl="0" algn="l">
              <a:lnSpc>
                <a:spcPct val="115000"/>
              </a:lnSpc>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72" name="Google Shape;72;p15"/>
          <p:cNvSpPr txBox="1"/>
          <p:nvPr>
            <p:ph idx="1" type="subTitle"/>
          </p:nvPr>
        </p:nvSpPr>
        <p:spPr>
          <a:xfrm>
            <a:off x="616063" y="2983624"/>
            <a:ext cx="3886200" cy="1000500"/>
          </a:xfrm>
          <a:prstGeom prst="rect">
            <a:avLst/>
          </a:prstGeom>
        </p:spPr>
        <p:txBody>
          <a:bodyPr anchorCtr="0" anchor="ctr" bIns="91425" lIns="91425" spcFirstLastPara="1" rIns="91425" wrap="square" tIns="91425">
            <a:normAutofit/>
          </a:bodyPr>
          <a:lstStyle>
            <a:lvl1pPr lvl="0" rtl="0">
              <a:lnSpc>
                <a:spcPct val="100000"/>
              </a:lnSpc>
              <a:spcBef>
                <a:spcPts val="0"/>
              </a:spcBef>
              <a:spcAft>
                <a:spcPts val="0"/>
              </a:spcAft>
              <a:buSzPts val="18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pic>
        <p:nvPicPr>
          <p:cNvPr id="73" name="Google Shape;73;p15"/>
          <p:cNvPicPr preferRelativeResize="0"/>
          <p:nvPr/>
        </p:nvPicPr>
        <p:blipFill rotWithShape="1">
          <a:blip r:embed="rId3">
            <a:alphaModFix/>
          </a:blip>
          <a:srcRect b="17108" l="0" r="35542" t="0"/>
          <a:stretch/>
        </p:blipFill>
        <p:spPr>
          <a:xfrm flipH="1" rot="10800000">
            <a:off x="6030425" y="3"/>
            <a:ext cx="3113574" cy="2424250"/>
          </a:xfrm>
          <a:prstGeom prst="rect">
            <a:avLst/>
          </a:prstGeom>
          <a:noFill/>
          <a:ln>
            <a:noFill/>
          </a:ln>
        </p:spPr>
      </p:pic>
      <p:pic>
        <p:nvPicPr>
          <p:cNvPr id="74" name="Google Shape;74;p15"/>
          <p:cNvPicPr preferRelativeResize="0"/>
          <p:nvPr/>
        </p:nvPicPr>
        <p:blipFill rotWithShape="1">
          <a:blip r:embed="rId3">
            <a:alphaModFix/>
          </a:blip>
          <a:srcRect b="20590" l="0" r="6542" t="0"/>
          <a:stretch/>
        </p:blipFill>
        <p:spPr>
          <a:xfrm rot="5400000">
            <a:off x="-1108798" y="1740152"/>
            <a:ext cx="4514273" cy="2322473"/>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4">
    <p:spTree>
      <p:nvGrpSpPr>
        <p:cNvPr id="75" name="Shape 75"/>
        <p:cNvGrpSpPr/>
        <p:nvPr/>
      </p:nvGrpSpPr>
      <p:grpSpPr>
        <a:xfrm>
          <a:off x="0" y="0"/>
          <a:ext cx="0" cy="0"/>
          <a:chOff x="0" y="0"/>
          <a:chExt cx="0" cy="0"/>
        </a:xfrm>
      </p:grpSpPr>
      <p:pic>
        <p:nvPicPr>
          <p:cNvPr id="76" name="Google Shape;76;p16"/>
          <p:cNvPicPr preferRelativeResize="0"/>
          <p:nvPr/>
        </p:nvPicPr>
        <p:blipFill rotWithShape="1">
          <a:blip r:embed="rId2">
            <a:alphaModFix amt="79000"/>
          </a:blip>
          <a:srcRect b="0" l="0" r="34742" t="39375"/>
          <a:stretch/>
        </p:blipFill>
        <p:spPr>
          <a:xfrm>
            <a:off x="6309401" y="12975"/>
            <a:ext cx="2821699" cy="2621327"/>
          </a:xfrm>
          <a:prstGeom prst="rect">
            <a:avLst/>
          </a:prstGeom>
          <a:noFill/>
          <a:ln>
            <a:noFill/>
          </a:ln>
        </p:spPr>
      </p:pic>
      <p:pic>
        <p:nvPicPr>
          <p:cNvPr id="77" name="Google Shape;77;p16"/>
          <p:cNvPicPr preferRelativeResize="0"/>
          <p:nvPr/>
        </p:nvPicPr>
        <p:blipFill rotWithShape="1">
          <a:blip r:embed="rId2">
            <a:alphaModFix amt="79000"/>
          </a:blip>
          <a:srcRect b="0" l="0" r="34742" t="39375"/>
          <a:stretch/>
        </p:blipFill>
        <p:spPr>
          <a:xfrm rot="10800000">
            <a:off x="1" y="2524224"/>
            <a:ext cx="2821699" cy="2621327"/>
          </a:xfrm>
          <a:prstGeom prst="rect">
            <a:avLst/>
          </a:prstGeom>
          <a:noFill/>
          <a:ln>
            <a:noFill/>
          </a:ln>
        </p:spPr>
      </p:pic>
      <p:sp>
        <p:nvSpPr>
          <p:cNvPr id="78" name="Google Shape;78;p16"/>
          <p:cNvSpPr txBox="1"/>
          <p:nvPr>
            <p:ph type="title"/>
          </p:nvPr>
        </p:nvSpPr>
        <p:spPr>
          <a:xfrm>
            <a:off x="713300" y="1336650"/>
            <a:ext cx="3547800" cy="9972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79" name="Google Shape;79;p16"/>
          <p:cNvSpPr txBox="1"/>
          <p:nvPr>
            <p:ph idx="1" type="subTitle"/>
          </p:nvPr>
        </p:nvSpPr>
        <p:spPr>
          <a:xfrm>
            <a:off x="713300" y="2391000"/>
            <a:ext cx="3547800" cy="1426500"/>
          </a:xfrm>
          <a:prstGeom prst="rect">
            <a:avLst/>
          </a:prstGeom>
        </p:spPr>
        <p:txBody>
          <a:bodyPr anchorCtr="0" anchor="ctr" bIns="91425" lIns="91425" spcFirstLastPara="1" rIns="91425" wrap="square" tIns="91425">
            <a:normAutofit/>
          </a:bodyPr>
          <a:lstStyle>
            <a:lvl1pPr lvl="0" rtl="0" algn="ctr">
              <a:lnSpc>
                <a:spcPct val="100000"/>
              </a:lnSpc>
              <a:spcBef>
                <a:spcPts val="0"/>
              </a:spcBef>
              <a:spcAft>
                <a:spcPts val="0"/>
              </a:spcAft>
              <a:buSzPts val="18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pic>
        <p:nvPicPr>
          <p:cNvPr id="80" name="Google Shape;80;p16"/>
          <p:cNvPicPr preferRelativeResize="0"/>
          <p:nvPr/>
        </p:nvPicPr>
        <p:blipFill rotWithShape="1">
          <a:blip r:embed="rId3">
            <a:alphaModFix/>
          </a:blip>
          <a:srcRect b="20590" l="0" r="6542" t="0"/>
          <a:stretch/>
        </p:blipFill>
        <p:spPr>
          <a:xfrm rot="-5400000">
            <a:off x="5725627" y="1095902"/>
            <a:ext cx="4514273" cy="2322474"/>
          </a:xfrm>
          <a:prstGeom prst="rect">
            <a:avLst/>
          </a:prstGeom>
          <a:noFill/>
          <a:ln>
            <a:noFill/>
          </a:ln>
        </p:spPr>
      </p:pic>
      <p:pic>
        <p:nvPicPr>
          <p:cNvPr id="81" name="Google Shape;81;p16"/>
          <p:cNvPicPr preferRelativeResize="0"/>
          <p:nvPr/>
        </p:nvPicPr>
        <p:blipFill rotWithShape="1">
          <a:blip r:embed="rId3">
            <a:alphaModFix/>
          </a:blip>
          <a:srcRect b="20590" l="0" r="6542" t="0"/>
          <a:stretch/>
        </p:blipFill>
        <p:spPr>
          <a:xfrm rot="5400000">
            <a:off x="-1108798" y="1740152"/>
            <a:ext cx="4514273" cy="2322473"/>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22">
    <p:spTree>
      <p:nvGrpSpPr>
        <p:cNvPr id="82" name="Shape 82"/>
        <p:cNvGrpSpPr/>
        <p:nvPr/>
      </p:nvGrpSpPr>
      <p:grpSpPr>
        <a:xfrm>
          <a:off x="0" y="0"/>
          <a:ext cx="0" cy="0"/>
          <a:chOff x="0" y="0"/>
          <a:chExt cx="0" cy="0"/>
        </a:xfrm>
      </p:grpSpPr>
      <p:pic>
        <p:nvPicPr>
          <p:cNvPr id="83" name="Google Shape;83;p17"/>
          <p:cNvPicPr preferRelativeResize="0"/>
          <p:nvPr/>
        </p:nvPicPr>
        <p:blipFill rotWithShape="1">
          <a:blip r:embed="rId2">
            <a:alphaModFix amt="79000"/>
          </a:blip>
          <a:srcRect b="0" l="0" r="34742" t="39375"/>
          <a:stretch/>
        </p:blipFill>
        <p:spPr>
          <a:xfrm>
            <a:off x="6322301" y="0"/>
            <a:ext cx="2821699" cy="2621327"/>
          </a:xfrm>
          <a:prstGeom prst="rect">
            <a:avLst/>
          </a:prstGeom>
          <a:noFill/>
          <a:ln>
            <a:noFill/>
          </a:ln>
        </p:spPr>
      </p:pic>
      <p:pic>
        <p:nvPicPr>
          <p:cNvPr id="84" name="Google Shape;84;p17"/>
          <p:cNvPicPr preferRelativeResize="0"/>
          <p:nvPr/>
        </p:nvPicPr>
        <p:blipFill rotWithShape="1">
          <a:blip r:embed="rId2">
            <a:alphaModFix amt="79000"/>
          </a:blip>
          <a:srcRect b="0" l="0" r="34742" t="39375"/>
          <a:stretch/>
        </p:blipFill>
        <p:spPr>
          <a:xfrm rot="10800000">
            <a:off x="1" y="2524224"/>
            <a:ext cx="2821699" cy="2621327"/>
          </a:xfrm>
          <a:prstGeom prst="rect">
            <a:avLst/>
          </a:prstGeom>
          <a:noFill/>
          <a:ln>
            <a:noFill/>
          </a:ln>
        </p:spPr>
      </p:pic>
      <p:pic>
        <p:nvPicPr>
          <p:cNvPr id="85" name="Google Shape;85;p17"/>
          <p:cNvPicPr preferRelativeResize="0"/>
          <p:nvPr/>
        </p:nvPicPr>
        <p:blipFill rotWithShape="1">
          <a:blip r:embed="rId3">
            <a:alphaModFix/>
          </a:blip>
          <a:srcRect b="17108" l="0" r="35542" t="0"/>
          <a:stretch/>
        </p:blipFill>
        <p:spPr>
          <a:xfrm flipH="1" rot="10800000">
            <a:off x="6030425" y="3"/>
            <a:ext cx="3113574" cy="2424250"/>
          </a:xfrm>
          <a:prstGeom prst="rect">
            <a:avLst/>
          </a:prstGeom>
          <a:noFill/>
          <a:ln>
            <a:noFill/>
          </a:ln>
        </p:spPr>
      </p:pic>
      <p:pic>
        <p:nvPicPr>
          <p:cNvPr id="86" name="Google Shape;86;p17"/>
          <p:cNvPicPr preferRelativeResize="0"/>
          <p:nvPr/>
        </p:nvPicPr>
        <p:blipFill rotWithShape="1">
          <a:blip r:embed="rId3">
            <a:alphaModFix/>
          </a:blip>
          <a:srcRect b="20590" l="0" r="6542" t="0"/>
          <a:stretch/>
        </p:blipFill>
        <p:spPr>
          <a:xfrm rot="5400000">
            <a:off x="-1108798" y="1740152"/>
            <a:ext cx="4514273" cy="2322473"/>
          </a:xfrm>
          <a:prstGeom prst="rect">
            <a:avLst/>
          </a:prstGeom>
          <a:noFill/>
          <a:ln>
            <a:noFill/>
          </a:ln>
        </p:spPr>
      </p:pic>
      <p:sp>
        <p:nvSpPr>
          <p:cNvPr id="87" name="Google Shape;87;p17"/>
          <p:cNvSpPr txBox="1"/>
          <p:nvPr>
            <p:ph type="title"/>
          </p:nvPr>
        </p:nvSpPr>
        <p:spPr>
          <a:xfrm>
            <a:off x="720000" y="539500"/>
            <a:ext cx="7704000" cy="4572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2800"/>
              <a:buNone/>
              <a:defRPr/>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
        <p:nvSpPr>
          <p:cNvPr id="88" name="Google Shape;88;p17"/>
          <p:cNvSpPr/>
          <p:nvPr/>
        </p:nvSpPr>
        <p:spPr>
          <a:xfrm>
            <a:off x="546300" y="1223925"/>
            <a:ext cx="8051400" cy="3513900"/>
          </a:xfrm>
          <a:prstGeom prst="roundRect">
            <a:avLst>
              <a:gd fmla="val 8278" name="adj"/>
            </a:avLst>
          </a:prstGeom>
          <a:solidFill>
            <a:schemeClr val="accent1"/>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15">
    <p:spTree>
      <p:nvGrpSpPr>
        <p:cNvPr id="89" name="Shape 89"/>
        <p:cNvGrpSpPr/>
        <p:nvPr/>
      </p:nvGrpSpPr>
      <p:grpSpPr>
        <a:xfrm>
          <a:off x="0" y="0"/>
          <a:ext cx="0" cy="0"/>
          <a:chOff x="0" y="0"/>
          <a:chExt cx="0" cy="0"/>
        </a:xfrm>
      </p:grpSpPr>
      <p:pic>
        <p:nvPicPr>
          <p:cNvPr id="90" name="Google Shape;90;p18"/>
          <p:cNvPicPr preferRelativeResize="0"/>
          <p:nvPr/>
        </p:nvPicPr>
        <p:blipFill rotWithShape="1">
          <a:blip r:embed="rId2">
            <a:alphaModFix amt="79000"/>
          </a:blip>
          <a:srcRect b="0" l="0" r="34742" t="39375"/>
          <a:stretch/>
        </p:blipFill>
        <p:spPr>
          <a:xfrm flipH="1">
            <a:off x="1" y="9525"/>
            <a:ext cx="2821699" cy="2621327"/>
          </a:xfrm>
          <a:prstGeom prst="rect">
            <a:avLst/>
          </a:prstGeom>
          <a:noFill/>
          <a:ln>
            <a:noFill/>
          </a:ln>
        </p:spPr>
      </p:pic>
      <p:pic>
        <p:nvPicPr>
          <p:cNvPr id="91" name="Google Shape;91;p18"/>
          <p:cNvPicPr preferRelativeResize="0"/>
          <p:nvPr/>
        </p:nvPicPr>
        <p:blipFill rotWithShape="1">
          <a:blip r:embed="rId2">
            <a:alphaModFix amt="79000"/>
          </a:blip>
          <a:srcRect b="0" l="0" r="34742" t="39375"/>
          <a:stretch/>
        </p:blipFill>
        <p:spPr>
          <a:xfrm>
            <a:off x="6311701" y="9525"/>
            <a:ext cx="2821699" cy="2621327"/>
          </a:xfrm>
          <a:prstGeom prst="rect">
            <a:avLst/>
          </a:prstGeom>
          <a:noFill/>
          <a:ln>
            <a:noFill/>
          </a:ln>
        </p:spPr>
      </p:pic>
      <p:sp>
        <p:nvSpPr>
          <p:cNvPr id="92" name="Google Shape;92;p18"/>
          <p:cNvSpPr txBox="1"/>
          <p:nvPr>
            <p:ph type="title"/>
          </p:nvPr>
        </p:nvSpPr>
        <p:spPr>
          <a:xfrm>
            <a:off x="722376" y="539496"/>
            <a:ext cx="7708500" cy="4572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3000"/>
              <a:buNone/>
              <a:defRPr/>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
        <p:nvSpPr>
          <p:cNvPr id="93" name="Google Shape;93;p18"/>
          <p:cNvSpPr txBox="1"/>
          <p:nvPr>
            <p:ph idx="1" type="subTitle"/>
          </p:nvPr>
        </p:nvSpPr>
        <p:spPr>
          <a:xfrm>
            <a:off x="2135550" y="3069074"/>
            <a:ext cx="4872900" cy="731400"/>
          </a:xfrm>
          <a:prstGeom prst="rect">
            <a:avLst/>
          </a:prstGeom>
        </p:spPr>
        <p:txBody>
          <a:bodyPr anchorCtr="0" anchor="ctr" bIns="91425" lIns="91425" spcFirstLastPara="1" rIns="91425" wrap="square" tIns="91425">
            <a:normAutofit/>
          </a:bodyPr>
          <a:lstStyle>
            <a:lvl1pPr lvl="0" rtl="0" algn="ctr">
              <a:lnSpc>
                <a:spcPct val="100000"/>
              </a:lnSpc>
              <a:spcBef>
                <a:spcPts val="0"/>
              </a:spcBef>
              <a:spcAft>
                <a:spcPts val="0"/>
              </a:spcAft>
              <a:buSzPts val="18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pic>
        <p:nvPicPr>
          <p:cNvPr id="94" name="Google Shape;94;p18"/>
          <p:cNvPicPr preferRelativeResize="0"/>
          <p:nvPr/>
        </p:nvPicPr>
        <p:blipFill rotWithShape="1">
          <a:blip r:embed="rId3">
            <a:alphaModFix/>
          </a:blip>
          <a:srcRect b="20590" l="0" r="6542" t="0"/>
          <a:stretch/>
        </p:blipFill>
        <p:spPr>
          <a:xfrm flipH="1" rot="5400000">
            <a:off x="-1108798" y="1092452"/>
            <a:ext cx="4514273" cy="2322473"/>
          </a:xfrm>
          <a:prstGeom prst="rect">
            <a:avLst/>
          </a:prstGeom>
          <a:noFill/>
          <a:ln>
            <a:noFill/>
          </a:ln>
        </p:spPr>
      </p:pic>
      <p:pic>
        <p:nvPicPr>
          <p:cNvPr id="95" name="Google Shape;95;p18"/>
          <p:cNvPicPr preferRelativeResize="0"/>
          <p:nvPr/>
        </p:nvPicPr>
        <p:blipFill rotWithShape="1">
          <a:blip r:embed="rId3">
            <a:alphaModFix/>
          </a:blip>
          <a:srcRect b="20590" l="0" r="6542" t="0"/>
          <a:stretch/>
        </p:blipFill>
        <p:spPr>
          <a:xfrm rot="-5400000">
            <a:off x="5727927" y="1092452"/>
            <a:ext cx="4514273" cy="2322474"/>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5" name="Shape 15"/>
        <p:cNvGrpSpPr/>
        <p:nvPr/>
      </p:nvGrpSpPr>
      <p:grpSpPr>
        <a:xfrm>
          <a:off x="0" y="0"/>
          <a:ext cx="0" cy="0"/>
          <a:chOff x="0" y="0"/>
          <a:chExt cx="0" cy="0"/>
        </a:xfrm>
      </p:grpSpPr>
      <p:cxnSp>
        <p:nvCxnSpPr>
          <p:cNvPr id="16" name="Google Shape;16;p3"/>
          <p:cNvCxnSpPr/>
          <p:nvPr/>
        </p:nvCxnSpPr>
        <p:spPr>
          <a:xfrm>
            <a:off x="641934" y="3597500"/>
            <a:ext cx="390300" cy="0"/>
          </a:xfrm>
          <a:prstGeom prst="straightConnector1">
            <a:avLst/>
          </a:prstGeom>
          <a:noFill/>
          <a:ln cap="flat" cmpd="sng" w="28575">
            <a:solidFill>
              <a:schemeClr val="lt2"/>
            </a:solidFill>
            <a:prstDash val="solid"/>
            <a:round/>
            <a:headEnd len="sm" w="sm" type="none"/>
            <a:tailEnd len="sm" w="sm" type="none"/>
          </a:ln>
        </p:spPr>
      </p:cxnSp>
      <p:sp>
        <p:nvSpPr>
          <p:cNvPr id="17" name="Google Shape;17;p3"/>
          <p:cNvSpPr txBox="1"/>
          <p:nvPr>
            <p:ph type="title"/>
          </p:nvPr>
        </p:nvSpPr>
        <p:spPr>
          <a:xfrm>
            <a:off x="512700" y="1893300"/>
            <a:ext cx="8118600" cy="1522800"/>
          </a:xfrm>
          <a:prstGeom prst="rect">
            <a:avLst/>
          </a:prstGeom>
        </p:spPr>
        <p:txBody>
          <a:bodyPr anchorCtr="0" anchor="b" bIns="91425" lIns="91425" spcFirstLastPara="1" rIns="91425" wrap="square" tIns="91425">
            <a:normAutofit/>
          </a:bodyPr>
          <a:lstStyle>
            <a:lvl1pPr lvl="0">
              <a:spcBef>
                <a:spcPts val="0"/>
              </a:spcBef>
              <a:spcAft>
                <a:spcPts val="0"/>
              </a:spcAft>
              <a:buClr>
                <a:schemeClr val="accent1"/>
              </a:buClr>
              <a:buSzPts val="6000"/>
              <a:buNone/>
              <a:defRPr sz="6000">
                <a:solidFill>
                  <a:schemeClr val="accent1"/>
                </a:solidFill>
              </a:defRPr>
            </a:lvl1pPr>
            <a:lvl2pPr lvl="1">
              <a:spcBef>
                <a:spcPts val="0"/>
              </a:spcBef>
              <a:spcAft>
                <a:spcPts val="0"/>
              </a:spcAft>
              <a:buClr>
                <a:schemeClr val="accent1"/>
              </a:buClr>
              <a:buSzPts val="6000"/>
              <a:buNone/>
              <a:defRPr sz="6000">
                <a:solidFill>
                  <a:schemeClr val="accent1"/>
                </a:solidFill>
              </a:defRPr>
            </a:lvl2pPr>
            <a:lvl3pPr lvl="2">
              <a:spcBef>
                <a:spcPts val="0"/>
              </a:spcBef>
              <a:spcAft>
                <a:spcPts val="0"/>
              </a:spcAft>
              <a:buClr>
                <a:schemeClr val="accent1"/>
              </a:buClr>
              <a:buSzPts val="6000"/>
              <a:buNone/>
              <a:defRPr sz="6000">
                <a:solidFill>
                  <a:schemeClr val="accent1"/>
                </a:solidFill>
              </a:defRPr>
            </a:lvl3pPr>
            <a:lvl4pPr lvl="3">
              <a:spcBef>
                <a:spcPts val="0"/>
              </a:spcBef>
              <a:spcAft>
                <a:spcPts val="0"/>
              </a:spcAft>
              <a:buClr>
                <a:schemeClr val="accent1"/>
              </a:buClr>
              <a:buSzPts val="6000"/>
              <a:buNone/>
              <a:defRPr sz="6000">
                <a:solidFill>
                  <a:schemeClr val="accent1"/>
                </a:solidFill>
              </a:defRPr>
            </a:lvl4pPr>
            <a:lvl5pPr lvl="4">
              <a:spcBef>
                <a:spcPts val="0"/>
              </a:spcBef>
              <a:spcAft>
                <a:spcPts val="0"/>
              </a:spcAft>
              <a:buClr>
                <a:schemeClr val="accent1"/>
              </a:buClr>
              <a:buSzPts val="6000"/>
              <a:buNone/>
              <a:defRPr sz="6000">
                <a:solidFill>
                  <a:schemeClr val="accent1"/>
                </a:solidFill>
              </a:defRPr>
            </a:lvl5pPr>
            <a:lvl6pPr lvl="5">
              <a:spcBef>
                <a:spcPts val="0"/>
              </a:spcBef>
              <a:spcAft>
                <a:spcPts val="0"/>
              </a:spcAft>
              <a:buClr>
                <a:schemeClr val="accent1"/>
              </a:buClr>
              <a:buSzPts val="6000"/>
              <a:buNone/>
              <a:defRPr sz="6000">
                <a:solidFill>
                  <a:schemeClr val="accent1"/>
                </a:solidFill>
              </a:defRPr>
            </a:lvl6pPr>
            <a:lvl7pPr lvl="6">
              <a:spcBef>
                <a:spcPts val="0"/>
              </a:spcBef>
              <a:spcAft>
                <a:spcPts val="0"/>
              </a:spcAft>
              <a:buClr>
                <a:schemeClr val="accent1"/>
              </a:buClr>
              <a:buSzPts val="6000"/>
              <a:buNone/>
              <a:defRPr sz="6000">
                <a:solidFill>
                  <a:schemeClr val="accent1"/>
                </a:solidFill>
              </a:defRPr>
            </a:lvl7pPr>
            <a:lvl8pPr lvl="7">
              <a:spcBef>
                <a:spcPts val="0"/>
              </a:spcBef>
              <a:spcAft>
                <a:spcPts val="0"/>
              </a:spcAft>
              <a:buClr>
                <a:schemeClr val="accent1"/>
              </a:buClr>
              <a:buSzPts val="6000"/>
              <a:buNone/>
              <a:defRPr sz="6000">
                <a:solidFill>
                  <a:schemeClr val="accent1"/>
                </a:solidFill>
              </a:defRPr>
            </a:lvl8pPr>
            <a:lvl9pPr lvl="8">
              <a:spcBef>
                <a:spcPts val="0"/>
              </a:spcBef>
              <a:spcAft>
                <a:spcPts val="0"/>
              </a:spcAft>
              <a:buClr>
                <a:schemeClr val="accent1"/>
              </a:buClr>
              <a:buSzPts val="6000"/>
              <a:buNone/>
              <a:defRPr sz="6000">
                <a:solidFill>
                  <a:schemeClr val="accent1"/>
                </a:solidFill>
              </a:defRPr>
            </a:lvl9pPr>
          </a:lstStyle>
          <a:p/>
        </p:txBody>
      </p:sp>
      <p:sp>
        <p:nvSpPr>
          <p:cNvPr id="18" name="Google Shape;18;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sp>
        <p:nvSpPr>
          <p:cNvPr id="20" name="Google Shape;20;p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txBox="1"/>
          <p:nvPr>
            <p:ph type="title"/>
          </p:nvPr>
        </p:nvSpPr>
        <p:spPr>
          <a:xfrm>
            <a:off x="311700" y="445025"/>
            <a:ext cx="8520600" cy="6132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2" name="Google Shape;22;p4"/>
          <p:cNvSpPr txBox="1"/>
          <p:nvPr>
            <p:ph idx="1" type="body"/>
          </p:nvPr>
        </p:nvSpPr>
        <p:spPr>
          <a:xfrm>
            <a:off x="311700" y="1171600"/>
            <a:ext cx="8520600" cy="33972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3" name="Google Shape;23;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txBox="1"/>
          <p:nvPr>
            <p:ph type="title"/>
          </p:nvPr>
        </p:nvSpPr>
        <p:spPr>
          <a:xfrm>
            <a:off x="311700" y="445025"/>
            <a:ext cx="8520600" cy="6132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6" name="Google Shape;26;p5"/>
          <p:cNvSpPr txBox="1"/>
          <p:nvPr>
            <p:ph idx="1" type="body"/>
          </p:nvPr>
        </p:nvSpPr>
        <p:spPr>
          <a:xfrm>
            <a:off x="311700" y="1171675"/>
            <a:ext cx="3999900" cy="33972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7" name="Google Shape;27;p5"/>
          <p:cNvSpPr txBox="1"/>
          <p:nvPr>
            <p:ph idx="2" type="body"/>
          </p:nvPr>
        </p:nvSpPr>
        <p:spPr>
          <a:xfrm>
            <a:off x="4832400" y="1171675"/>
            <a:ext cx="3999900" cy="33972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8" name="Google Shape;28;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 name="Shape 29"/>
        <p:cNvGrpSpPr/>
        <p:nvPr/>
      </p:nvGrpSpPr>
      <p:grpSpPr>
        <a:xfrm>
          <a:off x="0" y="0"/>
          <a:ext cx="0" cy="0"/>
          <a:chOff x="0" y="0"/>
          <a:chExt cx="0" cy="0"/>
        </a:xfrm>
      </p:grpSpPr>
      <p:sp>
        <p:nvSpPr>
          <p:cNvPr id="30" name="Google Shape;30;p6"/>
          <p:cNvSpPr txBox="1"/>
          <p:nvPr>
            <p:ph type="title"/>
          </p:nvPr>
        </p:nvSpPr>
        <p:spPr>
          <a:xfrm>
            <a:off x="311700" y="445025"/>
            <a:ext cx="8520600" cy="6132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1" name="Google Shape;31;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2" name="Shape 32"/>
        <p:cNvGrpSpPr/>
        <p:nvPr/>
      </p:nvGrpSpPr>
      <p:grpSpPr>
        <a:xfrm>
          <a:off x="0" y="0"/>
          <a:ext cx="0" cy="0"/>
          <a:chOff x="0" y="0"/>
          <a:chExt cx="0" cy="0"/>
        </a:xfrm>
      </p:grpSpPr>
      <p:sp>
        <p:nvSpPr>
          <p:cNvPr id="33" name="Google Shape;33;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4" name="Google Shape;34;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5" name="Google Shape;35;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6" name="Shape 36"/>
        <p:cNvGrpSpPr/>
        <p:nvPr/>
      </p:nvGrpSpPr>
      <p:grpSpPr>
        <a:xfrm>
          <a:off x="0" y="0"/>
          <a:ext cx="0" cy="0"/>
          <a:chOff x="0" y="0"/>
          <a:chExt cx="0" cy="0"/>
        </a:xfrm>
      </p:grpSpPr>
      <p:sp>
        <p:nvSpPr>
          <p:cNvPr id="37" name="Google Shape;37;p8"/>
          <p:cNvSpPr txBox="1"/>
          <p:nvPr>
            <p:ph type="title"/>
          </p:nvPr>
        </p:nvSpPr>
        <p:spPr>
          <a:xfrm>
            <a:off x="1559900" y="526350"/>
            <a:ext cx="56040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accent1"/>
              </a:buClr>
              <a:buSzPts val="5400"/>
              <a:buFont typeface="Arial"/>
              <a:buNone/>
              <a:defRPr sz="5400">
                <a:solidFill>
                  <a:schemeClr val="accent1"/>
                </a:solidFill>
                <a:latin typeface="Arial"/>
                <a:ea typeface="Arial"/>
                <a:cs typeface="Arial"/>
                <a:sym typeface="Arial"/>
              </a:defRPr>
            </a:lvl1pPr>
            <a:lvl2pPr lvl="1">
              <a:spcBef>
                <a:spcPts val="0"/>
              </a:spcBef>
              <a:spcAft>
                <a:spcPts val="0"/>
              </a:spcAft>
              <a:buClr>
                <a:schemeClr val="accent1"/>
              </a:buClr>
              <a:buSzPts val="5400"/>
              <a:buNone/>
              <a:defRPr sz="5400">
                <a:solidFill>
                  <a:schemeClr val="accent1"/>
                </a:solidFill>
              </a:defRPr>
            </a:lvl2pPr>
            <a:lvl3pPr lvl="2">
              <a:spcBef>
                <a:spcPts val="0"/>
              </a:spcBef>
              <a:spcAft>
                <a:spcPts val="0"/>
              </a:spcAft>
              <a:buClr>
                <a:schemeClr val="accent1"/>
              </a:buClr>
              <a:buSzPts val="5400"/>
              <a:buNone/>
              <a:defRPr sz="5400">
                <a:solidFill>
                  <a:schemeClr val="accent1"/>
                </a:solidFill>
              </a:defRPr>
            </a:lvl3pPr>
            <a:lvl4pPr lvl="3">
              <a:spcBef>
                <a:spcPts val="0"/>
              </a:spcBef>
              <a:spcAft>
                <a:spcPts val="0"/>
              </a:spcAft>
              <a:buClr>
                <a:schemeClr val="accent1"/>
              </a:buClr>
              <a:buSzPts val="5400"/>
              <a:buNone/>
              <a:defRPr sz="5400">
                <a:solidFill>
                  <a:schemeClr val="accent1"/>
                </a:solidFill>
              </a:defRPr>
            </a:lvl4pPr>
            <a:lvl5pPr lvl="4">
              <a:spcBef>
                <a:spcPts val="0"/>
              </a:spcBef>
              <a:spcAft>
                <a:spcPts val="0"/>
              </a:spcAft>
              <a:buClr>
                <a:schemeClr val="accent1"/>
              </a:buClr>
              <a:buSzPts val="5400"/>
              <a:buNone/>
              <a:defRPr sz="5400">
                <a:solidFill>
                  <a:schemeClr val="accent1"/>
                </a:solidFill>
              </a:defRPr>
            </a:lvl5pPr>
            <a:lvl6pPr lvl="5">
              <a:spcBef>
                <a:spcPts val="0"/>
              </a:spcBef>
              <a:spcAft>
                <a:spcPts val="0"/>
              </a:spcAft>
              <a:buClr>
                <a:schemeClr val="accent1"/>
              </a:buClr>
              <a:buSzPts val="5400"/>
              <a:buNone/>
              <a:defRPr sz="5400">
                <a:solidFill>
                  <a:schemeClr val="accent1"/>
                </a:solidFill>
              </a:defRPr>
            </a:lvl6pPr>
            <a:lvl7pPr lvl="6">
              <a:spcBef>
                <a:spcPts val="0"/>
              </a:spcBef>
              <a:spcAft>
                <a:spcPts val="0"/>
              </a:spcAft>
              <a:buClr>
                <a:schemeClr val="accent1"/>
              </a:buClr>
              <a:buSzPts val="5400"/>
              <a:buNone/>
              <a:defRPr sz="5400">
                <a:solidFill>
                  <a:schemeClr val="accent1"/>
                </a:solidFill>
              </a:defRPr>
            </a:lvl7pPr>
            <a:lvl8pPr lvl="7">
              <a:spcBef>
                <a:spcPts val="0"/>
              </a:spcBef>
              <a:spcAft>
                <a:spcPts val="0"/>
              </a:spcAft>
              <a:buClr>
                <a:schemeClr val="accent1"/>
              </a:buClr>
              <a:buSzPts val="5400"/>
              <a:buNone/>
              <a:defRPr sz="5400">
                <a:solidFill>
                  <a:schemeClr val="accent1"/>
                </a:solidFill>
              </a:defRPr>
            </a:lvl8pPr>
            <a:lvl9pPr lvl="8">
              <a:spcBef>
                <a:spcPts val="0"/>
              </a:spcBef>
              <a:spcAft>
                <a:spcPts val="0"/>
              </a:spcAft>
              <a:buClr>
                <a:schemeClr val="accent1"/>
              </a:buClr>
              <a:buSzPts val="5400"/>
              <a:buNone/>
              <a:defRPr sz="5400">
                <a:solidFill>
                  <a:schemeClr val="accent1"/>
                </a:solidFill>
              </a:defRPr>
            </a:lvl9pPr>
          </a:lstStyle>
          <a:p/>
        </p:txBody>
      </p:sp>
      <p:sp>
        <p:nvSpPr>
          <p:cNvPr id="38" name="Google Shape;38;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p9"/>
          <p:cNvSpPr/>
          <p:nvPr/>
        </p:nvSpPr>
        <p:spPr>
          <a:xfrm>
            <a:off x="4572000" y="-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 name="Google Shape;41;p9"/>
          <p:cNvCxnSpPr/>
          <p:nvPr/>
        </p:nvCxnSpPr>
        <p:spPr>
          <a:xfrm>
            <a:off x="5029675" y="4495500"/>
            <a:ext cx="686400" cy="0"/>
          </a:xfrm>
          <a:prstGeom prst="straightConnector1">
            <a:avLst/>
          </a:prstGeom>
          <a:noFill/>
          <a:ln cap="flat" cmpd="sng" w="19050">
            <a:solidFill>
              <a:schemeClr val="lt2"/>
            </a:solidFill>
            <a:prstDash val="solid"/>
            <a:round/>
            <a:headEnd len="sm" w="sm" type="none"/>
            <a:tailEnd len="sm" w="sm" type="none"/>
          </a:ln>
        </p:spPr>
      </p:cxnSp>
      <p:sp>
        <p:nvSpPr>
          <p:cNvPr id="42" name="Google Shape;42;p9"/>
          <p:cNvSpPr txBox="1"/>
          <p:nvPr>
            <p:ph type="title"/>
          </p:nvPr>
        </p:nvSpPr>
        <p:spPr>
          <a:xfrm>
            <a:off x="265500" y="1382350"/>
            <a:ext cx="4045200" cy="13332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lt2"/>
              </a:buClr>
              <a:buSzPts val="4200"/>
              <a:buNone/>
              <a:defRPr sz="4200">
                <a:solidFill>
                  <a:schemeClr val="lt2"/>
                </a:solidFill>
              </a:defRPr>
            </a:lvl1pPr>
            <a:lvl2pPr lvl="1" algn="ctr">
              <a:spcBef>
                <a:spcPts val="0"/>
              </a:spcBef>
              <a:spcAft>
                <a:spcPts val="0"/>
              </a:spcAft>
              <a:buClr>
                <a:schemeClr val="lt2"/>
              </a:buClr>
              <a:buSzPts val="4200"/>
              <a:buNone/>
              <a:defRPr sz="4200">
                <a:solidFill>
                  <a:schemeClr val="lt2"/>
                </a:solidFill>
              </a:defRPr>
            </a:lvl2pPr>
            <a:lvl3pPr lvl="2" algn="ctr">
              <a:spcBef>
                <a:spcPts val="0"/>
              </a:spcBef>
              <a:spcAft>
                <a:spcPts val="0"/>
              </a:spcAft>
              <a:buClr>
                <a:schemeClr val="lt2"/>
              </a:buClr>
              <a:buSzPts val="4200"/>
              <a:buNone/>
              <a:defRPr sz="4200">
                <a:solidFill>
                  <a:schemeClr val="lt2"/>
                </a:solidFill>
              </a:defRPr>
            </a:lvl3pPr>
            <a:lvl4pPr lvl="3" algn="ctr">
              <a:spcBef>
                <a:spcPts val="0"/>
              </a:spcBef>
              <a:spcAft>
                <a:spcPts val="0"/>
              </a:spcAft>
              <a:buClr>
                <a:schemeClr val="lt2"/>
              </a:buClr>
              <a:buSzPts val="4200"/>
              <a:buNone/>
              <a:defRPr sz="4200">
                <a:solidFill>
                  <a:schemeClr val="lt2"/>
                </a:solidFill>
              </a:defRPr>
            </a:lvl4pPr>
            <a:lvl5pPr lvl="4" algn="ctr">
              <a:spcBef>
                <a:spcPts val="0"/>
              </a:spcBef>
              <a:spcAft>
                <a:spcPts val="0"/>
              </a:spcAft>
              <a:buClr>
                <a:schemeClr val="lt2"/>
              </a:buClr>
              <a:buSzPts val="4200"/>
              <a:buNone/>
              <a:defRPr sz="4200">
                <a:solidFill>
                  <a:schemeClr val="lt2"/>
                </a:solidFill>
              </a:defRPr>
            </a:lvl5pPr>
            <a:lvl6pPr lvl="5" algn="ctr">
              <a:spcBef>
                <a:spcPts val="0"/>
              </a:spcBef>
              <a:spcAft>
                <a:spcPts val="0"/>
              </a:spcAft>
              <a:buClr>
                <a:schemeClr val="lt2"/>
              </a:buClr>
              <a:buSzPts val="4200"/>
              <a:buNone/>
              <a:defRPr sz="4200">
                <a:solidFill>
                  <a:schemeClr val="lt2"/>
                </a:solidFill>
              </a:defRPr>
            </a:lvl6pPr>
            <a:lvl7pPr lvl="6" algn="ctr">
              <a:spcBef>
                <a:spcPts val="0"/>
              </a:spcBef>
              <a:spcAft>
                <a:spcPts val="0"/>
              </a:spcAft>
              <a:buClr>
                <a:schemeClr val="lt2"/>
              </a:buClr>
              <a:buSzPts val="4200"/>
              <a:buNone/>
              <a:defRPr sz="4200">
                <a:solidFill>
                  <a:schemeClr val="lt2"/>
                </a:solidFill>
              </a:defRPr>
            </a:lvl7pPr>
            <a:lvl8pPr lvl="7" algn="ctr">
              <a:spcBef>
                <a:spcPts val="0"/>
              </a:spcBef>
              <a:spcAft>
                <a:spcPts val="0"/>
              </a:spcAft>
              <a:buClr>
                <a:schemeClr val="lt2"/>
              </a:buClr>
              <a:buSzPts val="4200"/>
              <a:buNone/>
              <a:defRPr sz="4200">
                <a:solidFill>
                  <a:schemeClr val="lt2"/>
                </a:solidFill>
              </a:defRPr>
            </a:lvl8pPr>
            <a:lvl9pPr lvl="8" algn="ctr">
              <a:spcBef>
                <a:spcPts val="0"/>
              </a:spcBef>
              <a:spcAft>
                <a:spcPts val="0"/>
              </a:spcAft>
              <a:buClr>
                <a:schemeClr val="lt2"/>
              </a:buClr>
              <a:buSzPts val="4200"/>
              <a:buNone/>
              <a:defRPr sz="4200">
                <a:solidFill>
                  <a:schemeClr val="lt2"/>
                </a:solidFill>
              </a:defRPr>
            </a:lvl9pPr>
          </a:lstStyle>
          <a:p/>
        </p:txBody>
      </p:sp>
      <p:sp>
        <p:nvSpPr>
          <p:cNvPr id="43" name="Google Shape;43;p9"/>
          <p:cNvSpPr txBox="1"/>
          <p:nvPr>
            <p:ph idx="1" type="subTitle"/>
          </p:nvPr>
        </p:nvSpPr>
        <p:spPr>
          <a:xfrm>
            <a:off x="265500" y="27690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4" name="Google Shape;44;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accent1"/>
              </a:buClr>
              <a:buSzPts val="1800"/>
              <a:buChar char="●"/>
              <a:defRPr>
                <a:solidFill>
                  <a:schemeClr val="accent1"/>
                </a:solidFill>
              </a:defRPr>
            </a:lvl1pPr>
            <a:lvl2pPr indent="-317500" lvl="1" marL="914400">
              <a:spcBef>
                <a:spcPts val="0"/>
              </a:spcBef>
              <a:spcAft>
                <a:spcPts val="0"/>
              </a:spcAft>
              <a:buClr>
                <a:schemeClr val="accent1"/>
              </a:buClr>
              <a:buSzPts val="1400"/>
              <a:buChar char="○"/>
              <a:defRPr>
                <a:solidFill>
                  <a:schemeClr val="accent1"/>
                </a:solidFill>
              </a:defRPr>
            </a:lvl2pPr>
            <a:lvl3pPr indent="-317500" lvl="2" marL="1371600">
              <a:spcBef>
                <a:spcPts val="0"/>
              </a:spcBef>
              <a:spcAft>
                <a:spcPts val="0"/>
              </a:spcAft>
              <a:buClr>
                <a:schemeClr val="accent1"/>
              </a:buClr>
              <a:buSzPts val="1400"/>
              <a:buChar char="■"/>
              <a:defRPr>
                <a:solidFill>
                  <a:schemeClr val="accent1"/>
                </a:solidFill>
              </a:defRPr>
            </a:lvl3pPr>
            <a:lvl4pPr indent="-317500" lvl="3" marL="1828800">
              <a:spcBef>
                <a:spcPts val="0"/>
              </a:spcBef>
              <a:spcAft>
                <a:spcPts val="0"/>
              </a:spcAft>
              <a:buClr>
                <a:schemeClr val="accent1"/>
              </a:buClr>
              <a:buSzPts val="1400"/>
              <a:buChar char="●"/>
              <a:defRPr>
                <a:solidFill>
                  <a:schemeClr val="accent1"/>
                </a:solidFill>
              </a:defRPr>
            </a:lvl4pPr>
            <a:lvl5pPr indent="-317500" lvl="4" marL="2286000">
              <a:spcBef>
                <a:spcPts val="0"/>
              </a:spcBef>
              <a:spcAft>
                <a:spcPts val="0"/>
              </a:spcAft>
              <a:buClr>
                <a:schemeClr val="accent1"/>
              </a:buClr>
              <a:buSzPts val="1400"/>
              <a:buChar char="○"/>
              <a:defRPr>
                <a:solidFill>
                  <a:schemeClr val="accent1"/>
                </a:solidFill>
              </a:defRPr>
            </a:lvl5pPr>
            <a:lvl6pPr indent="-317500" lvl="5" marL="2743200">
              <a:spcBef>
                <a:spcPts val="0"/>
              </a:spcBef>
              <a:spcAft>
                <a:spcPts val="0"/>
              </a:spcAft>
              <a:buClr>
                <a:schemeClr val="accent1"/>
              </a:buClr>
              <a:buSzPts val="1400"/>
              <a:buChar char="■"/>
              <a:defRPr>
                <a:solidFill>
                  <a:schemeClr val="accent1"/>
                </a:solidFill>
              </a:defRPr>
            </a:lvl6pPr>
            <a:lvl7pPr indent="-317500" lvl="6" marL="3200400">
              <a:spcBef>
                <a:spcPts val="0"/>
              </a:spcBef>
              <a:spcAft>
                <a:spcPts val="0"/>
              </a:spcAft>
              <a:buClr>
                <a:schemeClr val="accent1"/>
              </a:buClr>
              <a:buSzPts val="1400"/>
              <a:buChar char="●"/>
              <a:defRPr>
                <a:solidFill>
                  <a:schemeClr val="accent1"/>
                </a:solidFill>
              </a:defRPr>
            </a:lvl7pPr>
            <a:lvl8pPr indent="-317500" lvl="7" marL="3657600">
              <a:spcBef>
                <a:spcPts val="0"/>
              </a:spcBef>
              <a:spcAft>
                <a:spcPts val="0"/>
              </a:spcAft>
              <a:buClr>
                <a:schemeClr val="accent1"/>
              </a:buClr>
              <a:buSzPts val="1400"/>
              <a:buChar char="○"/>
              <a:defRPr>
                <a:solidFill>
                  <a:schemeClr val="accent1"/>
                </a:solidFill>
              </a:defRPr>
            </a:lvl8pPr>
            <a:lvl9pPr indent="-317500" lvl="8" marL="4114800">
              <a:spcBef>
                <a:spcPts val="0"/>
              </a:spcBef>
              <a:spcAft>
                <a:spcPts val="0"/>
              </a:spcAft>
              <a:buClr>
                <a:schemeClr val="accent1"/>
              </a:buClr>
              <a:buSzPts val="1400"/>
              <a:buChar char="■"/>
              <a:defRPr>
                <a:solidFill>
                  <a:schemeClr val="accent1"/>
                </a:solidFill>
              </a:defRPr>
            </a:lvl9pPr>
          </a:lstStyle>
          <a:p/>
        </p:txBody>
      </p:sp>
      <p:sp>
        <p:nvSpPr>
          <p:cNvPr id="45" name="Google Shape;45;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1">
  <p:cSld name="SECTION_TITLE_AND_DESCRIPTION_1">
    <p:bg>
      <p:bgPr>
        <a:solidFill>
          <a:schemeClr val="dk1"/>
        </a:solidFill>
      </p:bgPr>
    </p:bg>
    <p:spTree>
      <p:nvGrpSpPr>
        <p:cNvPr id="46" name="Shape 46"/>
        <p:cNvGrpSpPr/>
        <p:nvPr/>
      </p:nvGrpSpPr>
      <p:grpSpPr>
        <a:xfrm>
          <a:off x="0" y="0"/>
          <a:ext cx="0" cy="0"/>
          <a:chOff x="0" y="0"/>
          <a:chExt cx="0" cy="0"/>
        </a:xfrm>
      </p:grpSpPr>
      <p:sp>
        <p:nvSpPr>
          <p:cNvPr id="47" name="Google Shape;47;p10"/>
          <p:cNvSpPr/>
          <p:nvPr/>
        </p:nvSpPr>
        <p:spPr>
          <a:xfrm>
            <a:off x="4572000" y="-25"/>
            <a:ext cx="45720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10"/>
          <p:cNvSpPr txBox="1"/>
          <p:nvPr>
            <p:ph type="title"/>
          </p:nvPr>
        </p:nvSpPr>
        <p:spPr>
          <a:xfrm>
            <a:off x="265500" y="1382350"/>
            <a:ext cx="4045200" cy="1333200"/>
          </a:xfrm>
          <a:prstGeom prst="rect">
            <a:avLst/>
          </a:prstGeom>
        </p:spPr>
        <p:txBody>
          <a:bodyPr anchorCtr="0" anchor="b" bIns="91425" lIns="91425" spcFirstLastPara="1" rIns="91425" wrap="square" tIns="91425">
            <a:normAutofit/>
          </a:bodyPr>
          <a:lstStyle>
            <a:lvl1pPr lvl="0" rtl="0" algn="ctr">
              <a:spcBef>
                <a:spcPts val="0"/>
              </a:spcBef>
              <a:spcAft>
                <a:spcPts val="0"/>
              </a:spcAft>
              <a:buClr>
                <a:schemeClr val="lt2"/>
              </a:buClr>
              <a:buSzPts val="4200"/>
              <a:buNone/>
              <a:defRPr sz="4200">
                <a:solidFill>
                  <a:schemeClr val="lt2"/>
                </a:solidFill>
              </a:defRPr>
            </a:lvl1pPr>
            <a:lvl2pPr lvl="1" rtl="0" algn="ctr">
              <a:spcBef>
                <a:spcPts val="0"/>
              </a:spcBef>
              <a:spcAft>
                <a:spcPts val="0"/>
              </a:spcAft>
              <a:buClr>
                <a:schemeClr val="lt2"/>
              </a:buClr>
              <a:buSzPts val="4200"/>
              <a:buNone/>
              <a:defRPr sz="4200">
                <a:solidFill>
                  <a:schemeClr val="lt2"/>
                </a:solidFill>
              </a:defRPr>
            </a:lvl2pPr>
            <a:lvl3pPr lvl="2" rtl="0" algn="ctr">
              <a:spcBef>
                <a:spcPts val="0"/>
              </a:spcBef>
              <a:spcAft>
                <a:spcPts val="0"/>
              </a:spcAft>
              <a:buClr>
                <a:schemeClr val="lt2"/>
              </a:buClr>
              <a:buSzPts val="4200"/>
              <a:buNone/>
              <a:defRPr sz="4200">
                <a:solidFill>
                  <a:schemeClr val="lt2"/>
                </a:solidFill>
              </a:defRPr>
            </a:lvl3pPr>
            <a:lvl4pPr lvl="3" rtl="0" algn="ctr">
              <a:spcBef>
                <a:spcPts val="0"/>
              </a:spcBef>
              <a:spcAft>
                <a:spcPts val="0"/>
              </a:spcAft>
              <a:buClr>
                <a:schemeClr val="lt2"/>
              </a:buClr>
              <a:buSzPts val="4200"/>
              <a:buNone/>
              <a:defRPr sz="4200">
                <a:solidFill>
                  <a:schemeClr val="lt2"/>
                </a:solidFill>
              </a:defRPr>
            </a:lvl4pPr>
            <a:lvl5pPr lvl="4" rtl="0" algn="ctr">
              <a:spcBef>
                <a:spcPts val="0"/>
              </a:spcBef>
              <a:spcAft>
                <a:spcPts val="0"/>
              </a:spcAft>
              <a:buClr>
                <a:schemeClr val="lt2"/>
              </a:buClr>
              <a:buSzPts val="4200"/>
              <a:buNone/>
              <a:defRPr sz="4200">
                <a:solidFill>
                  <a:schemeClr val="lt2"/>
                </a:solidFill>
              </a:defRPr>
            </a:lvl5pPr>
            <a:lvl6pPr lvl="5" rtl="0" algn="ctr">
              <a:spcBef>
                <a:spcPts val="0"/>
              </a:spcBef>
              <a:spcAft>
                <a:spcPts val="0"/>
              </a:spcAft>
              <a:buClr>
                <a:schemeClr val="lt2"/>
              </a:buClr>
              <a:buSzPts val="4200"/>
              <a:buNone/>
              <a:defRPr sz="4200">
                <a:solidFill>
                  <a:schemeClr val="lt2"/>
                </a:solidFill>
              </a:defRPr>
            </a:lvl6pPr>
            <a:lvl7pPr lvl="6" rtl="0" algn="ctr">
              <a:spcBef>
                <a:spcPts val="0"/>
              </a:spcBef>
              <a:spcAft>
                <a:spcPts val="0"/>
              </a:spcAft>
              <a:buClr>
                <a:schemeClr val="lt2"/>
              </a:buClr>
              <a:buSzPts val="4200"/>
              <a:buNone/>
              <a:defRPr sz="4200">
                <a:solidFill>
                  <a:schemeClr val="lt2"/>
                </a:solidFill>
              </a:defRPr>
            </a:lvl7pPr>
            <a:lvl8pPr lvl="7" rtl="0" algn="ctr">
              <a:spcBef>
                <a:spcPts val="0"/>
              </a:spcBef>
              <a:spcAft>
                <a:spcPts val="0"/>
              </a:spcAft>
              <a:buClr>
                <a:schemeClr val="lt2"/>
              </a:buClr>
              <a:buSzPts val="4200"/>
              <a:buNone/>
              <a:defRPr sz="4200">
                <a:solidFill>
                  <a:schemeClr val="lt2"/>
                </a:solidFill>
              </a:defRPr>
            </a:lvl8pPr>
            <a:lvl9pPr lvl="8" rtl="0" algn="ctr">
              <a:spcBef>
                <a:spcPts val="0"/>
              </a:spcBef>
              <a:spcAft>
                <a:spcPts val="0"/>
              </a:spcAft>
              <a:buClr>
                <a:schemeClr val="lt2"/>
              </a:buClr>
              <a:buSzPts val="4200"/>
              <a:buNone/>
              <a:defRPr sz="4200">
                <a:solidFill>
                  <a:schemeClr val="lt2"/>
                </a:solidFill>
              </a:defRPr>
            </a:lvl9pPr>
          </a:lstStyle>
          <a:p/>
        </p:txBody>
      </p:sp>
      <p:sp>
        <p:nvSpPr>
          <p:cNvPr id="49" name="Google Shape;49;p10"/>
          <p:cNvSpPr txBox="1"/>
          <p:nvPr>
            <p:ph idx="1" type="subTitle"/>
          </p:nvPr>
        </p:nvSpPr>
        <p:spPr>
          <a:xfrm>
            <a:off x="265500" y="2769001"/>
            <a:ext cx="4045200" cy="13455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Clr>
                <a:schemeClr val="accent1"/>
              </a:buClr>
              <a:buSzPts val="2100"/>
              <a:buNone/>
              <a:defRPr sz="2100">
                <a:solidFill>
                  <a:schemeClr val="accent1"/>
                </a:solidFill>
              </a:defRPr>
            </a:lvl1pPr>
            <a:lvl2pPr lvl="1" rtl="0" algn="ctr">
              <a:lnSpc>
                <a:spcPct val="100000"/>
              </a:lnSpc>
              <a:spcBef>
                <a:spcPts val="0"/>
              </a:spcBef>
              <a:spcAft>
                <a:spcPts val="0"/>
              </a:spcAft>
              <a:buClr>
                <a:schemeClr val="accent1"/>
              </a:buClr>
              <a:buSzPts val="2100"/>
              <a:buNone/>
              <a:defRPr sz="2100">
                <a:solidFill>
                  <a:schemeClr val="accent1"/>
                </a:solidFill>
              </a:defRPr>
            </a:lvl2pPr>
            <a:lvl3pPr lvl="2" rtl="0" algn="ctr">
              <a:lnSpc>
                <a:spcPct val="100000"/>
              </a:lnSpc>
              <a:spcBef>
                <a:spcPts val="0"/>
              </a:spcBef>
              <a:spcAft>
                <a:spcPts val="0"/>
              </a:spcAft>
              <a:buClr>
                <a:schemeClr val="accent1"/>
              </a:buClr>
              <a:buSzPts val="2100"/>
              <a:buNone/>
              <a:defRPr sz="2100">
                <a:solidFill>
                  <a:schemeClr val="accent1"/>
                </a:solidFill>
              </a:defRPr>
            </a:lvl3pPr>
            <a:lvl4pPr lvl="3" rtl="0" algn="ctr">
              <a:lnSpc>
                <a:spcPct val="100000"/>
              </a:lnSpc>
              <a:spcBef>
                <a:spcPts val="0"/>
              </a:spcBef>
              <a:spcAft>
                <a:spcPts val="0"/>
              </a:spcAft>
              <a:buClr>
                <a:schemeClr val="accent1"/>
              </a:buClr>
              <a:buSzPts val="2100"/>
              <a:buNone/>
              <a:defRPr sz="2100">
                <a:solidFill>
                  <a:schemeClr val="accent1"/>
                </a:solidFill>
              </a:defRPr>
            </a:lvl4pPr>
            <a:lvl5pPr lvl="4" rtl="0" algn="ctr">
              <a:lnSpc>
                <a:spcPct val="100000"/>
              </a:lnSpc>
              <a:spcBef>
                <a:spcPts val="0"/>
              </a:spcBef>
              <a:spcAft>
                <a:spcPts val="0"/>
              </a:spcAft>
              <a:buClr>
                <a:schemeClr val="accent1"/>
              </a:buClr>
              <a:buSzPts val="2100"/>
              <a:buNone/>
              <a:defRPr sz="2100">
                <a:solidFill>
                  <a:schemeClr val="accent1"/>
                </a:solidFill>
              </a:defRPr>
            </a:lvl5pPr>
            <a:lvl6pPr lvl="5" rtl="0" algn="ctr">
              <a:lnSpc>
                <a:spcPct val="100000"/>
              </a:lnSpc>
              <a:spcBef>
                <a:spcPts val="0"/>
              </a:spcBef>
              <a:spcAft>
                <a:spcPts val="0"/>
              </a:spcAft>
              <a:buClr>
                <a:schemeClr val="accent1"/>
              </a:buClr>
              <a:buSzPts val="2100"/>
              <a:buNone/>
              <a:defRPr sz="2100">
                <a:solidFill>
                  <a:schemeClr val="accent1"/>
                </a:solidFill>
              </a:defRPr>
            </a:lvl6pPr>
            <a:lvl7pPr lvl="6" rtl="0" algn="ctr">
              <a:lnSpc>
                <a:spcPct val="100000"/>
              </a:lnSpc>
              <a:spcBef>
                <a:spcPts val="0"/>
              </a:spcBef>
              <a:spcAft>
                <a:spcPts val="0"/>
              </a:spcAft>
              <a:buClr>
                <a:schemeClr val="accent1"/>
              </a:buClr>
              <a:buSzPts val="2100"/>
              <a:buNone/>
              <a:defRPr sz="2100">
                <a:solidFill>
                  <a:schemeClr val="accent1"/>
                </a:solidFill>
              </a:defRPr>
            </a:lvl7pPr>
            <a:lvl8pPr lvl="7" rtl="0" algn="ctr">
              <a:lnSpc>
                <a:spcPct val="100000"/>
              </a:lnSpc>
              <a:spcBef>
                <a:spcPts val="0"/>
              </a:spcBef>
              <a:spcAft>
                <a:spcPts val="0"/>
              </a:spcAft>
              <a:buClr>
                <a:schemeClr val="accent1"/>
              </a:buClr>
              <a:buSzPts val="2100"/>
              <a:buNone/>
              <a:defRPr sz="2100">
                <a:solidFill>
                  <a:schemeClr val="accent1"/>
                </a:solidFill>
              </a:defRPr>
            </a:lvl8pPr>
            <a:lvl9pPr lvl="8" rtl="0" algn="ctr">
              <a:lnSpc>
                <a:spcPct val="100000"/>
              </a:lnSpc>
              <a:spcBef>
                <a:spcPts val="0"/>
              </a:spcBef>
              <a:spcAft>
                <a:spcPts val="0"/>
              </a:spcAft>
              <a:buClr>
                <a:schemeClr val="accent1"/>
              </a:buClr>
              <a:buSzPts val="2100"/>
              <a:buNone/>
              <a:defRPr sz="2100">
                <a:solidFill>
                  <a:schemeClr val="accent1"/>
                </a:solidFill>
              </a:defRPr>
            </a:lvl9pPr>
          </a:lstStyle>
          <a:p/>
        </p:txBody>
      </p:sp>
      <p:sp>
        <p:nvSpPr>
          <p:cNvPr id="50" name="Google Shape;50;p10"/>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51" name="Google Shape;51;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solidFill>
                  <a:schemeClr val="accent1"/>
                </a:solidFill>
              </a:defRPr>
            </a:lvl1pPr>
            <a:lvl2pPr lvl="1" rtl="0">
              <a:buNone/>
              <a:defRPr>
                <a:solidFill>
                  <a:schemeClr val="accent1"/>
                </a:solidFill>
              </a:defRPr>
            </a:lvl2pPr>
            <a:lvl3pPr lvl="2" rtl="0">
              <a:buNone/>
              <a:defRPr>
                <a:solidFill>
                  <a:schemeClr val="accent1"/>
                </a:solidFill>
              </a:defRPr>
            </a:lvl3pPr>
            <a:lvl4pPr lvl="3" rtl="0">
              <a:buNone/>
              <a:defRPr>
                <a:solidFill>
                  <a:schemeClr val="accent1"/>
                </a:solidFill>
              </a:defRPr>
            </a:lvl4pPr>
            <a:lvl5pPr lvl="4" rtl="0">
              <a:buNone/>
              <a:defRPr>
                <a:solidFill>
                  <a:schemeClr val="accent1"/>
                </a:solidFill>
              </a:defRPr>
            </a:lvl5pPr>
            <a:lvl6pPr lvl="5" rtl="0">
              <a:buNone/>
              <a:defRPr>
                <a:solidFill>
                  <a:schemeClr val="accent1"/>
                </a:solidFill>
              </a:defRPr>
            </a:lvl6pPr>
            <a:lvl7pPr lvl="6" rtl="0">
              <a:buNone/>
              <a:defRPr>
                <a:solidFill>
                  <a:schemeClr val="accent1"/>
                </a:solidFill>
              </a:defRPr>
            </a:lvl7pPr>
            <a:lvl8pPr lvl="7" rtl="0">
              <a:buNone/>
              <a:defRPr>
                <a:solidFill>
                  <a:schemeClr val="accent1"/>
                </a:solidFill>
              </a:defRPr>
            </a:lvl8pPr>
            <a:lvl9pPr lvl="8" rtl="0">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18" Type="http://schemas.openxmlformats.org/officeDocument/2006/relationships/theme" Target="../theme/theme1.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paperback">
    <p:bg>
      <p:bgPr>
        <a:solidFill>
          <a:schemeClr val="accen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6132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1pPr>
            <a:lvl2pPr lvl="1">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2pPr>
            <a:lvl3pPr lvl="2">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3pPr>
            <a:lvl4pPr lvl="3">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4pPr>
            <a:lvl5pPr lvl="4">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5pPr>
            <a:lvl6pPr lvl="5">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6pPr>
            <a:lvl7pPr lvl="6">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7pPr>
            <a:lvl8pPr lvl="7">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8pPr>
            <a:lvl9pPr lvl="8">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9pPr>
          </a:lstStyle>
          <a:p/>
        </p:txBody>
      </p:sp>
      <p:sp>
        <p:nvSpPr>
          <p:cNvPr id="7" name="Google Shape;7;p1"/>
          <p:cNvSpPr txBox="1"/>
          <p:nvPr>
            <p:ph idx="1" type="body"/>
          </p:nvPr>
        </p:nvSpPr>
        <p:spPr>
          <a:xfrm>
            <a:off x="311700" y="1171600"/>
            <a:ext cx="8520600" cy="33972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1"/>
              </a:buClr>
              <a:buSzPts val="1800"/>
              <a:buFont typeface="Old Standard TT"/>
              <a:buChar char="●"/>
              <a:defRPr sz="1800">
                <a:solidFill>
                  <a:schemeClr val="dk1"/>
                </a:solidFill>
                <a:latin typeface="Old Standard TT"/>
                <a:ea typeface="Old Standard TT"/>
                <a:cs typeface="Old Standard TT"/>
                <a:sym typeface="Old Standard TT"/>
              </a:defRPr>
            </a:lvl1pPr>
            <a:lvl2pPr indent="-317500" lvl="1" marL="9144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2pPr>
            <a:lvl3pPr indent="-317500" lvl="2" marL="13716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3pPr>
            <a:lvl4pPr indent="-317500" lvl="3" marL="18288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4pPr>
            <a:lvl5pPr indent="-317500" lvl="4" marL="22860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5pPr>
            <a:lvl6pPr indent="-317500" lvl="5" marL="27432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6pPr>
            <a:lvl7pPr indent="-317500" lvl="6" marL="32004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7pPr>
            <a:lvl8pPr indent="-317500" lvl="7" marL="36576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8pPr>
            <a:lvl9pPr indent="-317500" lvl="8" marL="41148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1"/>
                </a:solidFill>
                <a:latin typeface="Old Standard TT"/>
                <a:ea typeface="Old Standard TT"/>
                <a:cs typeface="Old Standard TT"/>
                <a:sym typeface="Old Standard TT"/>
              </a:defRPr>
            </a:lvl1pPr>
            <a:lvl2pPr lvl="1" algn="r">
              <a:buNone/>
              <a:defRPr sz="1000">
                <a:solidFill>
                  <a:schemeClr val="dk1"/>
                </a:solidFill>
                <a:latin typeface="Old Standard TT"/>
                <a:ea typeface="Old Standard TT"/>
                <a:cs typeface="Old Standard TT"/>
                <a:sym typeface="Old Standard TT"/>
              </a:defRPr>
            </a:lvl2pPr>
            <a:lvl3pPr lvl="2" algn="r">
              <a:buNone/>
              <a:defRPr sz="1000">
                <a:solidFill>
                  <a:schemeClr val="dk1"/>
                </a:solidFill>
                <a:latin typeface="Old Standard TT"/>
                <a:ea typeface="Old Standard TT"/>
                <a:cs typeface="Old Standard TT"/>
                <a:sym typeface="Old Standard TT"/>
              </a:defRPr>
            </a:lvl3pPr>
            <a:lvl4pPr lvl="3" algn="r">
              <a:buNone/>
              <a:defRPr sz="1000">
                <a:solidFill>
                  <a:schemeClr val="dk1"/>
                </a:solidFill>
                <a:latin typeface="Old Standard TT"/>
                <a:ea typeface="Old Standard TT"/>
                <a:cs typeface="Old Standard TT"/>
                <a:sym typeface="Old Standard TT"/>
              </a:defRPr>
            </a:lvl4pPr>
            <a:lvl5pPr lvl="4" algn="r">
              <a:buNone/>
              <a:defRPr sz="1000">
                <a:solidFill>
                  <a:schemeClr val="dk1"/>
                </a:solidFill>
                <a:latin typeface="Old Standard TT"/>
                <a:ea typeface="Old Standard TT"/>
                <a:cs typeface="Old Standard TT"/>
                <a:sym typeface="Old Standard TT"/>
              </a:defRPr>
            </a:lvl5pPr>
            <a:lvl6pPr lvl="5" algn="r">
              <a:buNone/>
              <a:defRPr sz="1000">
                <a:solidFill>
                  <a:schemeClr val="dk1"/>
                </a:solidFill>
                <a:latin typeface="Old Standard TT"/>
                <a:ea typeface="Old Standard TT"/>
                <a:cs typeface="Old Standard TT"/>
                <a:sym typeface="Old Standard TT"/>
              </a:defRPr>
            </a:lvl6pPr>
            <a:lvl7pPr lvl="6" algn="r">
              <a:buNone/>
              <a:defRPr sz="1000">
                <a:solidFill>
                  <a:schemeClr val="dk1"/>
                </a:solidFill>
                <a:latin typeface="Old Standard TT"/>
                <a:ea typeface="Old Standard TT"/>
                <a:cs typeface="Old Standard TT"/>
                <a:sym typeface="Old Standard TT"/>
              </a:defRPr>
            </a:lvl7pPr>
            <a:lvl8pPr lvl="7" algn="r">
              <a:buNone/>
              <a:defRPr sz="1000">
                <a:solidFill>
                  <a:schemeClr val="dk1"/>
                </a:solidFill>
                <a:latin typeface="Old Standard TT"/>
                <a:ea typeface="Old Standard TT"/>
                <a:cs typeface="Old Standard TT"/>
                <a:sym typeface="Old Standard TT"/>
              </a:defRPr>
            </a:lvl8pPr>
            <a:lvl9pPr lvl="8" algn="r">
              <a:buNone/>
              <a:defRPr sz="1000">
                <a:solidFill>
                  <a:schemeClr val="dk1"/>
                </a:solidFill>
                <a:latin typeface="Old Standard TT"/>
                <a:ea typeface="Old Standard TT"/>
                <a:cs typeface="Old Standard TT"/>
                <a:sym typeface="Old Standard TT"/>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3.pn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image" Target="../media/image13.png"/><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4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4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15.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4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3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3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3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2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3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20.png"/><Relationship Id="rId4" Type="http://schemas.openxmlformats.org/officeDocument/2006/relationships/image" Target="../media/image17.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5.xml"/><Relationship Id="rId3" Type="http://schemas.openxmlformats.org/officeDocument/2006/relationships/image" Target="../media/image16.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6.xml"/><Relationship Id="rId3" Type="http://schemas.openxmlformats.org/officeDocument/2006/relationships/comments" Target="../comments/comment1.xml"/><Relationship Id="rId4" Type="http://schemas.openxmlformats.org/officeDocument/2006/relationships/image" Target="../media/image14.png"/><Relationship Id="rId5" Type="http://schemas.openxmlformats.org/officeDocument/2006/relationships/image" Target="../media/image19.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 Id="rId3" Type="http://schemas.openxmlformats.org/officeDocument/2006/relationships/image" Target="../media/image2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18.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2.xml"/><Relationship Id="rId3" Type="http://schemas.openxmlformats.org/officeDocument/2006/relationships/image" Target="../media/image24.png"/><Relationship Id="rId4" Type="http://schemas.openxmlformats.org/officeDocument/2006/relationships/image" Target="../media/image21.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3.xml"/><Relationship Id="rId3" Type="http://schemas.openxmlformats.org/officeDocument/2006/relationships/image" Target="../media/image22.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26.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38.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7.xml"/><Relationship Id="rId3" Type="http://schemas.openxmlformats.org/officeDocument/2006/relationships/image" Target="../media/image30.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8.xml"/><Relationship Id="rId3" Type="http://schemas.openxmlformats.org/officeDocument/2006/relationships/image" Target="../media/image30.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9.xml"/><Relationship Id="rId3" Type="http://schemas.openxmlformats.org/officeDocument/2006/relationships/image" Target="../media/image28.jpg"/><Relationship Id="rId4" Type="http://schemas.openxmlformats.org/officeDocument/2006/relationships/image" Target="../media/image3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0.xml"/><Relationship Id="rId3" Type="http://schemas.openxmlformats.org/officeDocument/2006/relationships/image" Target="../media/image37.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3.xml"/><Relationship Id="rId3" Type="http://schemas.openxmlformats.org/officeDocument/2006/relationships/image" Target="../media/image40.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4.xml"/><Relationship Id="rId3" Type="http://schemas.openxmlformats.org/officeDocument/2006/relationships/image" Target="../media/image29.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image" Target="../media/image33.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6.xml"/><Relationship Id="rId3" Type="http://schemas.openxmlformats.org/officeDocument/2006/relationships/image" Target="../media/image35.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 Id="rId3" Type="http://schemas.openxmlformats.org/officeDocument/2006/relationships/hyperlink" Target="https://core.ac.uk/download/pdf/237183758.pdf" TargetMode="External"/><Relationship Id="rId4" Type="http://schemas.openxmlformats.org/officeDocument/2006/relationships/hyperlink" Target="https://doi.org/10.1016/S0921-5093(03)00219-3" TargetMode="External"/><Relationship Id="rId5" Type="http://schemas.openxmlformats.org/officeDocument/2006/relationships/hyperlink" Target="https://www.ncbi.nlm.nih.gov/pmc/articles/PMC7558827/" TargetMode="Externa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19"/>
          <p:cNvSpPr txBox="1"/>
          <p:nvPr>
            <p:ph type="ctrTitle"/>
          </p:nvPr>
        </p:nvSpPr>
        <p:spPr>
          <a:xfrm>
            <a:off x="474425" y="1740050"/>
            <a:ext cx="8118600" cy="1015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SzPts val="990"/>
              <a:buNone/>
            </a:pPr>
            <a:r>
              <a:rPr lang="en" sz="2380">
                <a:latin typeface="Calibri"/>
                <a:ea typeface="Calibri"/>
                <a:cs typeface="Calibri"/>
                <a:sym typeface="Calibri"/>
              </a:rPr>
              <a:t>APPLICATION OF MOLECULAR DYNAMICS IN MATERIALS SCIENCE AND ENGINEERING</a:t>
            </a:r>
            <a:endParaRPr sz="2380">
              <a:latin typeface="Calibri"/>
              <a:ea typeface="Calibri"/>
              <a:cs typeface="Calibri"/>
              <a:sym typeface="Calibri"/>
            </a:endParaRPr>
          </a:p>
        </p:txBody>
      </p:sp>
      <p:sp>
        <p:nvSpPr>
          <p:cNvPr id="101" name="Google Shape;101;p19"/>
          <p:cNvSpPr txBox="1"/>
          <p:nvPr>
            <p:ph idx="1" type="subTitle"/>
          </p:nvPr>
        </p:nvSpPr>
        <p:spPr>
          <a:xfrm>
            <a:off x="1193925" y="2824325"/>
            <a:ext cx="7149000" cy="1837200"/>
          </a:xfrm>
          <a:prstGeom prst="rect">
            <a:avLst/>
          </a:prstGeom>
        </p:spPr>
        <p:txBody>
          <a:bodyPr anchorCtr="0" anchor="t" bIns="91425" lIns="91425" spcFirstLastPara="1" rIns="91425" wrap="square" tIns="91425">
            <a:normAutofit fontScale="62500" lnSpcReduction="20000"/>
          </a:bodyPr>
          <a:lstStyle/>
          <a:p>
            <a:pPr indent="0" lvl="0" marL="0" rtl="0" algn="l">
              <a:spcBef>
                <a:spcPts val="0"/>
              </a:spcBef>
              <a:spcAft>
                <a:spcPts val="0"/>
              </a:spcAft>
              <a:buNone/>
            </a:pPr>
            <a:r>
              <a:rPr lang="en"/>
              <a:t>Group 3</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Aditya Handa</a:t>
            </a:r>
            <a:endParaRPr/>
          </a:p>
          <a:p>
            <a:pPr indent="0" lvl="0" marL="0" rtl="0" algn="l">
              <a:spcBef>
                <a:spcPts val="0"/>
              </a:spcBef>
              <a:spcAft>
                <a:spcPts val="0"/>
              </a:spcAft>
              <a:buNone/>
            </a:pPr>
            <a:r>
              <a:rPr lang="en"/>
              <a:t>Akshita Mittal</a:t>
            </a:r>
            <a:endParaRPr/>
          </a:p>
          <a:p>
            <a:pPr indent="0" lvl="0" marL="0" rtl="0" algn="l">
              <a:spcBef>
                <a:spcPts val="0"/>
              </a:spcBef>
              <a:spcAft>
                <a:spcPts val="0"/>
              </a:spcAft>
              <a:buNone/>
            </a:pPr>
            <a:r>
              <a:rPr lang="en"/>
              <a:t>Anirudh Bhagwat</a:t>
            </a:r>
            <a:endParaRPr/>
          </a:p>
          <a:p>
            <a:pPr indent="0" lvl="0" marL="0" rtl="0" algn="l">
              <a:spcBef>
                <a:spcPts val="0"/>
              </a:spcBef>
              <a:spcAft>
                <a:spcPts val="0"/>
              </a:spcAft>
              <a:buNone/>
            </a:pPr>
            <a:r>
              <a:rPr lang="en"/>
              <a:t>Daksh Goyal</a:t>
            </a:r>
            <a:endParaRPr/>
          </a:p>
          <a:p>
            <a:pPr indent="0" lvl="0" marL="0" rtl="0" algn="l">
              <a:spcBef>
                <a:spcPts val="0"/>
              </a:spcBef>
              <a:spcAft>
                <a:spcPts val="0"/>
              </a:spcAft>
              <a:buNone/>
            </a:pPr>
            <a:r>
              <a:rPr lang="en"/>
              <a:t>Sejal Kotian</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102" name="Google Shape;102;p19"/>
          <p:cNvPicPr preferRelativeResize="0"/>
          <p:nvPr/>
        </p:nvPicPr>
        <p:blipFill>
          <a:blip r:embed="rId3">
            <a:alphaModFix/>
          </a:blip>
          <a:stretch>
            <a:fillRect/>
          </a:stretch>
        </p:blipFill>
        <p:spPr>
          <a:xfrm>
            <a:off x="-260225" y="-1405951"/>
            <a:ext cx="9858375" cy="7801949"/>
          </a:xfrm>
          <a:prstGeom prst="rect">
            <a:avLst/>
          </a:prstGeom>
          <a:noFill/>
          <a:ln>
            <a:noFill/>
          </a:ln>
        </p:spPr>
      </p:pic>
      <p:sp>
        <p:nvSpPr>
          <p:cNvPr id="103" name="Google Shape;103;p19"/>
          <p:cNvSpPr txBox="1"/>
          <p:nvPr>
            <p:ph type="ctrTitle"/>
          </p:nvPr>
        </p:nvSpPr>
        <p:spPr>
          <a:xfrm>
            <a:off x="224325" y="591950"/>
            <a:ext cx="8754000" cy="1015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SzPts val="990"/>
              <a:buNone/>
            </a:pPr>
            <a:r>
              <a:t/>
            </a:r>
            <a:endParaRPr sz="2380">
              <a:latin typeface="Archivo Black"/>
              <a:ea typeface="Archivo Black"/>
              <a:cs typeface="Archivo Black"/>
              <a:sym typeface="Archivo Black"/>
            </a:endParaRPr>
          </a:p>
          <a:p>
            <a:pPr indent="0" lvl="0" marL="0" rtl="0" algn="ctr">
              <a:spcBef>
                <a:spcPts val="0"/>
              </a:spcBef>
              <a:spcAft>
                <a:spcPts val="0"/>
              </a:spcAft>
              <a:buSzPts val="990"/>
              <a:buNone/>
            </a:pPr>
            <a:r>
              <a:t/>
            </a:r>
            <a:endParaRPr sz="2380">
              <a:latin typeface="Archivo Black"/>
              <a:ea typeface="Archivo Black"/>
              <a:cs typeface="Archivo Black"/>
              <a:sym typeface="Archivo Black"/>
            </a:endParaRPr>
          </a:p>
          <a:p>
            <a:pPr indent="0" lvl="0" marL="0" rtl="0" algn="ctr">
              <a:spcBef>
                <a:spcPts val="0"/>
              </a:spcBef>
              <a:spcAft>
                <a:spcPts val="0"/>
              </a:spcAft>
              <a:buSzPts val="990"/>
              <a:buNone/>
            </a:pPr>
            <a:r>
              <a:rPr lang="en" sz="2380">
                <a:latin typeface="Archivo Black"/>
                <a:ea typeface="Archivo Black"/>
                <a:cs typeface="Archivo Black"/>
                <a:sym typeface="Archivo Black"/>
              </a:rPr>
              <a:t>APPLICATION OF MOLECULAR DYNAMICS IN MATERIALS SCIENCE AND ENGINEERING</a:t>
            </a:r>
            <a:endParaRPr sz="2380">
              <a:latin typeface="Archivo Black"/>
              <a:ea typeface="Archivo Black"/>
              <a:cs typeface="Archivo Black"/>
              <a:sym typeface="Archivo Black"/>
            </a:endParaRPr>
          </a:p>
        </p:txBody>
      </p:sp>
      <p:sp>
        <p:nvSpPr>
          <p:cNvPr id="104" name="Google Shape;104;p19"/>
          <p:cNvSpPr txBox="1"/>
          <p:nvPr>
            <p:ph idx="1" type="subTitle"/>
          </p:nvPr>
        </p:nvSpPr>
        <p:spPr>
          <a:xfrm>
            <a:off x="382600" y="2888150"/>
            <a:ext cx="7149000" cy="1837200"/>
          </a:xfrm>
          <a:prstGeom prst="rect">
            <a:avLst/>
          </a:prstGeom>
        </p:spPr>
        <p:txBody>
          <a:bodyPr anchorCtr="0" anchor="t" bIns="91425" lIns="91425" spcFirstLastPara="1" rIns="91425" wrap="square" tIns="91425">
            <a:normAutofit fontScale="62500" lnSpcReduction="20000"/>
          </a:bodyPr>
          <a:lstStyle/>
          <a:p>
            <a:pPr indent="0" lvl="0" marL="0" rtl="0" algn="l">
              <a:spcBef>
                <a:spcPts val="0"/>
              </a:spcBef>
              <a:spcAft>
                <a:spcPts val="0"/>
              </a:spcAft>
              <a:buNone/>
            </a:pPr>
            <a:r>
              <a:rPr b="1" lang="en">
                <a:solidFill>
                  <a:schemeClr val="lt1"/>
                </a:solidFill>
              </a:rPr>
              <a:t>By </a:t>
            </a:r>
            <a:r>
              <a:rPr b="1" lang="en">
                <a:solidFill>
                  <a:schemeClr val="lt1"/>
                </a:solidFill>
              </a:rPr>
              <a:t>Group 3</a:t>
            </a:r>
            <a:endParaRPr b="1">
              <a:solidFill>
                <a:schemeClr val="lt1"/>
              </a:solidFill>
            </a:endParaRPr>
          </a:p>
          <a:p>
            <a:pPr indent="0" lvl="0" marL="0" rtl="0" algn="l">
              <a:spcBef>
                <a:spcPts val="0"/>
              </a:spcBef>
              <a:spcAft>
                <a:spcPts val="0"/>
              </a:spcAft>
              <a:buNone/>
            </a:pPr>
            <a:r>
              <a:t/>
            </a:r>
            <a:endParaRPr b="1">
              <a:solidFill>
                <a:schemeClr val="lt1"/>
              </a:solidFill>
            </a:endParaRPr>
          </a:p>
          <a:p>
            <a:pPr indent="0" lvl="0" marL="0" rtl="0" algn="l">
              <a:spcBef>
                <a:spcPts val="0"/>
              </a:spcBef>
              <a:spcAft>
                <a:spcPts val="0"/>
              </a:spcAft>
              <a:buNone/>
            </a:pPr>
            <a:r>
              <a:rPr b="1" lang="en">
                <a:solidFill>
                  <a:schemeClr val="lt1"/>
                </a:solidFill>
              </a:rPr>
              <a:t>Aditya Handa</a:t>
            </a:r>
            <a:endParaRPr b="1">
              <a:solidFill>
                <a:schemeClr val="lt1"/>
              </a:solidFill>
            </a:endParaRPr>
          </a:p>
          <a:p>
            <a:pPr indent="0" lvl="0" marL="0" rtl="0" algn="l">
              <a:spcBef>
                <a:spcPts val="0"/>
              </a:spcBef>
              <a:spcAft>
                <a:spcPts val="0"/>
              </a:spcAft>
              <a:buNone/>
            </a:pPr>
            <a:r>
              <a:rPr b="1" lang="en">
                <a:solidFill>
                  <a:schemeClr val="lt1"/>
                </a:solidFill>
              </a:rPr>
              <a:t>Akshita Mittal</a:t>
            </a:r>
            <a:endParaRPr b="1">
              <a:solidFill>
                <a:schemeClr val="lt1"/>
              </a:solidFill>
            </a:endParaRPr>
          </a:p>
          <a:p>
            <a:pPr indent="0" lvl="0" marL="0" rtl="0" algn="l">
              <a:spcBef>
                <a:spcPts val="0"/>
              </a:spcBef>
              <a:spcAft>
                <a:spcPts val="0"/>
              </a:spcAft>
              <a:buNone/>
            </a:pPr>
            <a:r>
              <a:rPr b="1" lang="en">
                <a:solidFill>
                  <a:schemeClr val="lt1"/>
                </a:solidFill>
              </a:rPr>
              <a:t>Anirudh Bhagwat</a:t>
            </a:r>
            <a:endParaRPr b="1">
              <a:solidFill>
                <a:schemeClr val="lt1"/>
              </a:solidFill>
            </a:endParaRPr>
          </a:p>
          <a:p>
            <a:pPr indent="0" lvl="0" marL="0" rtl="0" algn="l">
              <a:spcBef>
                <a:spcPts val="0"/>
              </a:spcBef>
              <a:spcAft>
                <a:spcPts val="0"/>
              </a:spcAft>
              <a:buNone/>
            </a:pPr>
            <a:r>
              <a:rPr b="1" lang="en">
                <a:solidFill>
                  <a:schemeClr val="lt1"/>
                </a:solidFill>
              </a:rPr>
              <a:t>Daksh Goyal</a:t>
            </a:r>
            <a:endParaRPr b="1">
              <a:solidFill>
                <a:schemeClr val="lt1"/>
              </a:solidFill>
            </a:endParaRPr>
          </a:p>
          <a:p>
            <a:pPr indent="0" lvl="0" marL="0" rtl="0" algn="l">
              <a:spcBef>
                <a:spcPts val="0"/>
              </a:spcBef>
              <a:spcAft>
                <a:spcPts val="0"/>
              </a:spcAft>
              <a:buNone/>
            </a:pPr>
            <a:r>
              <a:rPr b="1" lang="en">
                <a:solidFill>
                  <a:schemeClr val="lt1"/>
                </a:solidFill>
              </a:rPr>
              <a:t>Sejal Kotian</a:t>
            </a:r>
            <a:endParaRPr b="1">
              <a:solidFill>
                <a:schemeClr val="lt1"/>
              </a:solidFill>
            </a:endParaRPr>
          </a:p>
          <a:p>
            <a:pPr indent="0" lvl="0" marL="0" rtl="0" algn="l">
              <a:spcBef>
                <a:spcPts val="0"/>
              </a:spcBef>
              <a:spcAft>
                <a:spcPts val="0"/>
              </a:spcAft>
              <a:buNone/>
            </a:pPr>
            <a:r>
              <a:t/>
            </a:r>
            <a:endParaRPr b="1">
              <a:solidFill>
                <a:schemeClr val="lt1"/>
              </a:solidFill>
            </a:endParaRPr>
          </a:p>
          <a:p>
            <a:pPr indent="0" lvl="0" marL="0" rtl="0" algn="l">
              <a:spcBef>
                <a:spcPts val="0"/>
              </a:spcBef>
              <a:spcAft>
                <a:spcPts val="0"/>
              </a:spcAft>
              <a:buNone/>
            </a:pPr>
            <a:r>
              <a:t/>
            </a:r>
            <a:endParaRPr b="1">
              <a:solidFill>
                <a:schemeClr val="lt1"/>
              </a:solidFill>
            </a:endParaRPr>
          </a:p>
        </p:txBody>
      </p:sp>
      <p:sp>
        <p:nvSpPr>
          <p:cNvPr id="105" name="Google Shape;105;p19"/>
          <p:cNvSpPr txBox="1"/>
          <p:nvPr/>
        </p:nvSpPr>
        <p:spPr>
          <a:xfrm>
            <a:off x="1377725" y="-53575"/>
            <a:ext cx="55950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400">
                <a:solidFill>
                  <a:schemeClr val="accent1"/>
                </a:solidFill>
                <a:latin typeface="Calibri"/>
                <a:ea typeface="Calibri"/>
                <a:cs typeface="Calibri"/>
                <a:sym typeface="Calibri"/>
              </a:rPr>
              <a:t>MM309 PROJECT</a:t>
            </a:r>
            <a:endParaRPr b="1" sz="2400">
              <a:solidFill>
                <a:schemeClr val="accent1"/>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28"/>
          <p:cNvSpPr txBox="1"/>
          <p:nvPr>
            <p:ph idx="1" type="body"/>
          </p:nvPr>
        </p:nvSpPr>
        <p:spPr>
          <a:xfrm>
            <a:off x="311700" y="462150"/>
            <a:ext cx="8520600" cy="438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In the given paper, Instead of the widely used Morse potential, Embedded Atom Method (EAM) potential is used for the study.</a:t>
            </a:r>
            <a:endParaRPr/>
          </a:p>
          <a:p>
            <a:pPr indent="0" lvl="0" marL="0" rtl="0" algn="l">
              <a:spcBef>
                <a:spcPts val="1200"/>
              </a:spcBef>
              <a:spcAft>
                <a:spcPts val="0"/>
              </a:spcAft>
              <a:buNone/>
            </a:pPr>
            <a:r>
              <a:rPr lang="en" u="sng"/>
              <a:t>Morse potential</a:t>
            </a:r>
            <a:r>
              <a:rPr lang="en"/>
              <a:t> takes in consideration of only diatomic interaction energy between atoms.</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 u="sng"/>
              <a:t>Embedded Atom Method (EAM) </a:t>
            </a:r>
            <a:r>
              <a:rPr lang="en"/>
              <a:t>on the other hand evaluates interaction energy as a function of a sum of functions of the separation between an atom and its neighbors.</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lang="en"/>
              <a:t>In the paper, copper metal is machined by a diamond tip cutting tool. EAM is better model as it gives realistic energy approximation in a metallic lattice of Cu (atoms interact not with just nearest neighbours but a lot of atoms).</a:t>
            </a:r>
            <a:endParaRPr/>
          </a:p>
        </p:txBody>
      </p:sp>
      <p:pic>
        <p:nvPicPr>
          <p:cNvPr id="166" name="Google Shape;166;p28"/>
          <p:cNvPicPr preferRelativeResize="0"/>
          <p:nvPr/>
        </p:nvPicPr>
        <p:blipFill>
          <a:blip r:embed="rId3">
            <a:alphaModFix/>
          </a:blip>
          <a:stretch>
            <a:fillRect/>
          </a:stretch>
        </p:blipFill>
        <p:spPr>
          <a:xfrm>
            <a:off x="436725" y="1944675"/>
            <a:ext cx="2396025" cy="441620"/>
          </a:xfrm>
          <a:prstGeom prst="rect">
            <a:avLst/>
          </a:prstGeom>
          <a:noFill/>
          <a:ln>
            <a:noFill/>
          </a:ln>
        </p:spPr>
      </p:pic>
      <p:pic>
        <p:nvPicPr>
          <p:cNvPr id="167" name="Google Shape;167;p28"/>
          <p:cNvPicPr preferRelativeResize="0"/>
          <p:nvPr/>
        </p:nvPicPr>
        <p:blipFill>
          <a:blip r:embed="rId4">
            <a:alphaModFix/>
          </a:blip>
          <a:stretch>
            <a:fillRect/>
          </a:stretch>
        </p:blipFill>
        <p:spPr>
          <a:xfrm>
            <a:off x="436725" y="3213923"/>
            <a:ext cx="3241225" cy="5568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29"/>
          <p:cNvSpPr txBox="1"/>
          <p:nvPr>
            <p:ph type="title"/>
          </p:nvPr>
        </p:nvSpPr>
        <p:spPr>
          <a:xfrm>
            <a:off x="311700" y="16497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Simulation Model</a:t>
            </a:r>
            <a:endParaRPr b="1"/>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73" name="Google Shape;173;p29"/>
          <p:cNvSpPr txBox="1"/>
          <p:nvPr>
            <p:ph idx="1" type="body"/>
          </p:nvPr>
        </p:nvSpPr>
        <p:spPr>
          <a:xfrm>
            <a:off x="311700" y="890200"/>
            <a:ext cx="8520600" cy="1983600"/>
          </a:xfrm>
          <a:prstGeom prst="rect">
            <a:avLst/>
          </a:prstGeom>
        </p:spPr>
        <p:txBody>
          <a:bodyPr anchorCtr="0" anchor="t" bIns="91425" lIns="91425" spcFirstLastPara="1" rIns="91425" wrap="square" tIns="91425">
            <a:normAutofit lnSpcReduction="10000"/>
          </a:bodyPr>
          <a:lstStyle/>
          <a:p>
            <a:pPr indent="-342900" lvl="0" marL="457200" rtl="0" algn="l">
              <a:spcBef>
                <a:spcPts val="0"/>
              </a:spcBef>
              <a:spcAft>
                <a:spcPts val="0"/>
              </a:spcAft>
              <a:buSzPts val="1800"/>
              <a:buChar char="●"/>
            </a:pPr>
            <a:r>
              <a:rPr lang="en"/>
              <a:t>The workpiece consists of 10500 atoms with the dimensions of 35a × 15a × 5a, where a is the lattice constant of copper (3.62 Å).</a:t>
            </a:r>
            <a:endParaRPr/>
          </a:p>
          <a:p>
            <a:pPr indent="-342900" lvl="0" marL="457200" rtl="0" algn="l">
              <a:spcBef>
                <a:spcPts val="0"/>
              </a:spcBef>
              <a:spcAft>
                <a:spcPts val="0"/>
              </a:spcAft>
              <a:buSzPts val="1800"/>
              <a:buChar char="●"/>
            </a:pPr>
            <a:r>
              <a:rPr lang="en"/>
              <a:t>Rake angle is taken as 45°, 0°, and –45°. Tool speed is varied from 10m/s to 100 m/s.</a:t>
            </a:r>
            <a:endParaRPr/>
          </a:p>
          <a:p>
            <a:pPr indent="-342900" lvl="0" marL="457200" rtl="0" algn="l">
              <a:spcBef>
                <a:spcPts val="0"/>
              </a:spcBef>
              <a:spcAft>
                <a:spcPts val="0"/>
              </a:spcAft>
              <a:buSzPts val="1800"/>
              <a:buChar char="●"/>
            </a:pPr>
            <a:r>
              <a:rPr lang="en"/>
              <a:t>Boundary condition: bottom boundary and left most boundary are fixed.</a:t>
            </a:r>
            <a:endParaRPr/>
          </a:p>
          <a:p>
            <a:pPr indent="-342900" lvl="0" marL="457200" rtl="0" algn="l">
              <a:spcBef>
                <a:spcPts val="0"/>
              </a:spcBef>
              <a:spcAft>
                <a:spcPts val="0"/>
              </a:spcAft>
              <a:buSzPts val="1800"/>
              <a:buChar char="●"/>
            </a:pPr>
            <a:r>
              <a:rPr lang="en"/>
              <a:t>Periodic boundary conditions are maintained along the z direction</a:t>
            </a:r>
            <a:endParaRPr/>
          </a:p>
        </p:txBody>
      </p:sp>
      <p:pic>
        <p:nvPicPr>
          <p:cNvPr id="174" name="Google Shape;174;p29"/>
          <p:cNvPicPr preferRelativeResize="0"/>
          <p:nvPr/>
        </p:nvPicPr>
        <p:blipFill>
          <a:blip r:embed="rId3">
            <a:alphaModFix/>
          </a:blip>
          <a:stretch>
            <a:fillRect/>
          </a:stretch>
        </p:blipFill>
        <p:spPr>
          <a:xfrm>
            <a:off x="1399675" y="2985825"/>
            <a:ext cx="6344650" cy="19649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30"/>
          <p:cNvSpPr txBox="1"/>
          <p:nvPr>
            <p:ph type="title"/>
          </p:nvPr>
        </p:nvSpPr>
        <p:spPr>
          <a:xfrm>
            <a:off x="311700" y="247550"/>
            <a:ext cx="4617000" cy="7557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b="1" lang="en"/>
              <a:t>Simulation Results and Discussion</a:t>
            </a:r>
            <a:endParaRPr b="1"/>
          </a:p>
        </p:txBody>
      </p:sp>
      <p:sp>
        <p:nvSpPr>
          <p:cNvPr id="180" name="Google Shape;180;p30"/>
          <p:cNvSpPr txBox="1"/>
          <p:nvPr>
            <p:ph idx="1" type="body"/>
          </p:nvPr>
        </p:nvSpPr>
        <p:spPr>
          <a:xfrm>
            <a:off x="311700" y="1643350"/>
            <a:ext cx="4187700" cy="31794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None/>
            </a:pPr>
            <a:r>
              <a:rPr lang="en" sz="1350"/>
              <a:t>As seen in image, the tool chips the desired surface but different distortions in nearby region are created in different cases. </a:t>
            </a:r>
            <a:endParaRPr sz="1350"/>
          </a:p>
          <a:p>
            <a:pPr indent="0" lvl="0" marL="0" rtl="0" algn="l">
              <a:lnSpc>
                <a:spcPct val="95000"/>
              </a:lnSpc>
              <a:spcBef>
                <a:spcPts val="1200"/>
              </a:spcBef>
              <a:spcAft>
                <a:spcPts val="0"/>
              </a:spcAft>
              <a:buNone/>
            </a:pPr>
            <a:r>
              <a:t/>
            </a:r>
            <a:endParaRPr sz="1350"/>
          </a:p>
          <a:p>
            <a:pPr indent="0" lvl="0" marL="0" rtl="0" algn="l">
              <a:lnSpc>
                <a:spcPct val="95000"/>
              </a:lnSpc>
              <a:spcBef>
                <a:spcPts val="1200"/>
              </a:spcBef>
              <a:spcAft>
                <a:spcPts val="0"/>
              </a:spcAft>
              <a:buNone/>
            </a:pPr>
            <a:r>
              <a:rPr lang="en" sz="1350"/>
              <a:t>Chipping is easiest in case of positive rake angle (+45°), as applied force results in high shear strain which is desired.</a:t>
            </a:r>
            <a:endParaRPr sz="1350"/>
          </a:p>
          <a:p>
            <a:pPr indent="0" lvl="0" marL="0" rtl="0" algn="l">
              <a:lnSpc>
                <a:spcPct val="95000"/>
              </a:lnSpc>
              <a:spcBef>
                <a:spcPts val="1200"/>
              </a:spcBef>
              <a:spcAft>
                <a:spcPts val="0"/>
              </a:spcAft>
              <a:buNone/>
            </a:pPr>
            <a:r>
              <a:t/>
            </a:r>
            <a:endParaRPr sz="1350"/>
          </a:p>
          <a:p>
            <a:pPr indent="0" lvl="0" marL="0" rtl="0" algn="l">
              <a:lnSpc>
                <a:spcPct val="95000"/>
              </a:lnSpc>
              <a:spcBef>
                <a:spcPts val="1200"/>
              </a:spcBef>
              <a:spcAft>
                <a:spcPts val="0"/>
              </a:spcAft>
              <a:buNone/>
            </a:pPr>
            <a:r>
              <a:rPr lang="en" sz="1350"/>
              <a:t>Chipping gets more and more difficult as angle reduces and ultimately becomes -ve. Now a lot of applied force is wasted in tensile compression of atoms.</a:t>
            </a:r>
            <a:endParaRPr sz="1350"/>
          </a:p>
          <a:p>
            <a:pPr indent="0" lvl="0" marL="0" rtl="0" algn="l">
              <a:lnSpc>
                <a:spcPct val="95000"/>
              </a:lnSpc>
              <a:spcBef>
                <a:spcPts val="1200"/>
              </a:spcBef>
              <a:spcAft>
                <a:spcPts val="0"/>
              </a:spcAft>
              <a:buNone/>
            </a:pPr>
            <a:r>
              <a:t/>
            </a:r>
            <a:endParaRPr sz="1300"/>
          </a:p>
          <a:p>
            <a:pPr indent="0" lvl="0" marL="0" rtl="0" algn="l">
              <a:lnSpc>
                <a:spcPct val="95000"/>
              </a:lnSpc>
              <a:spcBef>
                <a:spcPts val="1200"/>
              </a:spcBef>
              <a:spcAft>
                <a:spcPts val="1200"/>
              </a:spcAft>
              <a:buNone/>
            </a:pPr>
            <a:r>
              <a:t/>
            </a:r>
            <a:endParaRPr sz="1300"/>
          </a:p>
        </p:txBody>
      </p:sp>
      <p:pic>
        <p:nvPicPr>
          <p:cNvPr id="181" name="Google Shape;181;p30"/>
          <p:cNvPicPr preferRelativeResize="0"/>
          <p:nvPr/>
        </p:nvPicPr>
        <p:blipFill>
          <a:blip r:embed="rId3">
            <a:alphaModFix/>
          </a:blip>
          <a:stretch>
            <a:fillRect/>
          </a:stretch>
        </p:blipFill>
        <p:spPr>
          <a:xfrm>
            <a:off x="5266150" y="247550"/>
            <a:ext cx="3562950" cy="3597300"/>
          </a:xfrm>
          <a:prstGeom prst="rect">
            <a:avLst/>
          </a:prstGeom>
          <a:noFill/>
          <a:ln>
            <a:noFill/>
          </a:ln>
        </p:spPr>
      </p:pic>
      <p:pic>
        <p:nvPicPr>
          <p:cNvPr id="182" name="Google Shape;182;p30"/>
          <p:cNvPicPr preferRelativeResize="0"/>
          <p:nvPr/>
        </p:nvPicPr>
        <p:blipFill>
          <a:blip r:embed="rId4">
            <a:alphaModFix/>
          </a:blip>
          <a:stretch>
            <a:fillRect/>
          </a:stretch>
        </p:blipFill>
        <p:spPr>
          <a:xfrm>
            <a:off x="5311525" y="4023300"/>
            <a:ext cx="3472200" cy="11202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31"/>
          <p:cNvSpPr txBox="1"/>
          <p:nvPr>
            <p:ph type="title"/>
          </p:nvPr>
        </p:nvSpPr>
        <p:spPr>
          <a:xfrm>
            <a:off x="265025" y="509863"/>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Conclusion</a:t>
            </a:r>
            <a:endParaRPr b="1"/>
          </a:p>
        </p:txBody>
      </p:sp>
      <p:sp>
        <p:nvSpPr>
          <p:cNvPr id="188" name="Google Shape;188;p31"/>
          <p:cNvSpPr txBox="1"/>
          <p:nvPr>
            <p:ph idx="1" type="body"/>
          </p:nvPr>
        </p:nvSpPr>
        <p:spPr>
          <a:xfrm>
            <a:off x="265025" y="1236438"/>
            <a:ext cx="8520600" cy="3397200"/>
          </a:xfrm>
          <a:prstGeom prst="rect">
            <a:avLst/>
          </a:prstGeom>
        </p:spPr>
        <p:txBody>
          <a:bodyPr anchorCtr="0" anchor="t" bIns="91425" lIns="91425" spcFirstLastPara="1" rIns="91425" wrap="square" tIns="91425">
            <a:normAutofit fontScale="92500" lnSpcReduction="20000"/>
          </a:bodyPr>
          <a:lstStyle/>
          <a:p>
            <a:pPr indent="-340677" lvl="0" marL="457200" rtl="0" algn="l">
              <a:spcBef>
                <a:spcPts val="0"/>
              </a:spcBef>
              <a:spcAft>
                <a:spcPts val="0"/>
              </a:spcAft>
              <a:buSzPct val="100000"/>
              <a:buChar char="●"/>
            </a:pPr>
            <a:r>
              <a:rPr lang="en" sz="1908"/>
              <a:t>The tool rake angle has a big effect on the material removal and chip formation. As the rake angle decreases from 45° to –45°, the chip deforms from more shear deformation to more compression deformation, and the machined surface becomes rougher.</a:t>
            </a:r>
            <a:endParaRPr sz="1908"/>
          </a:p>
          <a:p>
            <a:pPr indent="0" lvl="0" marL="457200" rtl="0" algn="l">
              <a:spcBef>
                <a:spcPts val="1200"/>
              </a:spcBef>
              <a:spcAft>
                <a:spcPts val="0"/>
              </a:spcAft>
              <a:buNone/>
            </a:pPr>
            <a:r>
              <a:t/>
            </a:r>
            <a:endParaRPr/>
          </a:p>
          <a:p>
            <a:pPr indent="-334327" lvl="0" marL="457200" rtl="0" algn="l">
              <a:spcBef>
                <a:spcPts val="1200"/>
              </a:spcBef>
              <a:spcAft>
                <a:spcPts val="0"/>
              </a:spcAft>
              <a:buSzPct val="94334"/>
              <a:buChar char="●"/>
            </a:pPr>
            <a:r>
              <a:rPr lang="en" sz="1908"/>
              <a:t>As the rake angle decreases from 45° to –45°, both the horizontal and vertical   cutting forces increase significantly.</a:t>
            </a:r>
            <a:endParaRPr sz="1908"/>
          </a:p>
          <a:p>
            <a:pPr indent="0" lvl="0" marL="0" rtl="0" algn="l">
              <a:spcBef>
                <a:spcPts val="1200"/>
              </a:spcBef>
              <a:spcAft>
                <a:spcPts val="0"/>
              </a:spcAft>
              <a:buNone/>
            </a:pPr>
            <a:r>
              <a:t/>
            </a:r>
            <a:endParaRPr/>
          </a:p>
          <a:p>
            <a:pPr indent="-340677" lvl="0" marL="457200" rtl="0" algn="l">
              <a:spcBef>
                <a:spcPts val="1200"/>
              </a:spcBef>
              <a:spcAft>
                <a:spcPts val="0"/>
              </a:spcAft>
              <a:buSzPct val="100000"/>
              <a:buChar char="●"/>
            </a:pPr>
            <a:r>
              <a:rPr lang="en" sz="1908"/>
              <a:t>The low cutting speed favors a smooth surface, while the high cutting speed results in a rough surface. </a:t>
            </a:r>
            <a:endParaRPr sz="1908"/>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92" name="Shape 192"/>
        <p:cNvGrpSpPr/>
        <p:nvPr/>
      </p:nvGrpSpPr>
      <p:grpSpPr>
        <a:xfrm>
          <a:off x="0" y="0"/>
          <a:ext cx="0" cy="0"/>
          <a:chOff x="0" y="0"/>
          <a:chExt cx="0" cy="0"/>
        </a:xfrm>
      </p:grpSpPr>
      <p:sp>
        <p:nvSpPr>
          <p:cNvPr id="193" name="Google Shape;193;p32"/>
          <p:cNvSpPr txBox="1"/>
          <p:nvPr>
            <p:ph type="ctrTitle"/>
          </p:nvPr>
        </p:nvSpPr>
        <p:spPr>
          <a:xfrm>
            <a:off x="512700" y="1738275"/>
            <a:ext cx="8118600" cy="1522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990"/>
              <a:buFont typeface="Arial"/>
              <a:buNone/>
            </a:pPr>
            <a:r>
              <a:rPr b="1" lang="en" sz="2650">
                <a:solidFill>
                  <a:schemeClr val="lt1"/>
                </a:solidFill>
              </a:rPr>
              <a:t>Molecular dynamics simulations of the elastic properties of polymer/carbon nanotube composites </a:t>
            </a:r>
            <a:endParaRPr b="1" sz="2650">
              <a:solidFill>
                <a:schemeClr val="lt1"/>
              </a:solidFill>
            </a:endParaRPr>
          </a:p>
          <a:p>
            <a:pPr indent="0" lvl="0" marL="0" rtl="0" algn="l">
              <a:spcBef>
                <a:spcPts val="0"/>
              </a:spcBef>
              <a:spcAft>
                <a:spcPts val="0"/>
              </a:spcAft>
              <a:buSzPts val="990"/>
              <a:buNone/>
            </a:pPr>
            <a:r>
              <a:t/>
            </a:r>
            <a:endParaRPr b="1" sz="2650">
              <a:solidFill>
                <a:schemeClr val="lt1"/>
              </a:solidFill>
            </a:endParaRPr>
          </a:p>
        </p:txBody>
      </p:sp>
      <p:sp>
        <p:nvSpPr>
          <p:cNvPr id="194" name="Google Shape;194;p32"/>
          <p:cNvSpPr txBox="1"/>
          <p:nvPr/>
        </p:nvSpPr>
        <p:spPr>
          <a:xfrm>
            <a:off x="304400" y="234525"/>
            <a:ext cx="33486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300">
                <a:solidFill>
                  <a:schemeClr val="dk1"/>
                </a:solidFill>
                <a:latin typeface="Old Standard TT"/>
                <a:ea typeface="Old Standard TT"/>
                <a:cs typeface="Old Standard TT"/>
                <a:sym typeface="Old Standard TT"/>
              </a:rPr>
              <a:t>#Research Article 2</a:t>
            </a:r>
            <a:endParaRPr b="1" sz="2300"/>
          </a:p>
        </p:txBody>
      </p:sp>
      <p:sp>
        <p:nvSpPr>
          <p:cNvPr id="195" name="Google Shape;195;p32"/>
          <p:cNvSpPr txBox="1"/>
          <p:nvPr>
            <p:ph type="ctrTitle"/>
          </p:nvPr>
        </p:nvSpPr>
        <p:spPr>
          <a:xfrm>
            <a:off x="591600" y="3150325"/>
            <a:ext cx="8118600" cy="1522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SzPts val="990"/>
              <a:buNone/>
            </a:pPr>
            <a:r>
              <a:rPr b="1" lang="en" sz="2550">
                <a:solidFill>
                  <a:schemeClr val="lt1"/>
                </a:solidFill>
              </a:rPr>
              <a:t>Akshita Mittal</a:t>
            </a:r>
            <a:endParaRPr b="1" sz="2550">
              <a:solidFill>
                <a:schemeClr val="lt1"/>
              </a:solidFill>
            </a:endParaRPr>
          </a:p>
          <a:p>
            <a:pPr indent="0" lvl="0" marL="0" rtl="0" algn="l">
              <a:spcBef>
                <a:spcPts val="0"/>
              </a:spcBef>
              <a:spcAft>
                <a:spcPts val="0"/>
              </a:spcAft>
              <a:buSzPts val="990"/>
              <a:buNone/>
            </a:pPr>
            <a:r>
              <a:rPr b="1" lang="en" sz="2550">
                <a:solidFill>
                  <a:schemeClr val="lt1"/>
                </a:solidFill>
              </a:rPr>
              <a:t>200005005</a:t>
            </a:r>
            <a:endParaRPr b="1" sz="2550">
              <a:solidFill>
                <a:schemeClr val="lt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33"/>
          <p:cNvSpPr txBox="1"/>
          <p:nvPr>
            <p:ph type="title"/>
          </p:nvPr>
        </p:nvSpPr>
        <p:spPr>
          <a:xfrm>
            <a:off x="264925" y="284075"/>
            <a:ext cx="8520600" cy="7680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990"/>
              <a:buFont typeface="Arial"/>
              <a:buNone/>
            </a:pPr>
            <a:r>
              <a:rPr b="1" lang="en" sz="1900">
                <a:latin typeface="Arial"/>
                <a:ea typeface="Arial"/>
                <a:cs typeface="Arial"/>
                <a:sym typeface="Arial"/>
              </a:rPr>
              <a:t>Molecular dynamics simulations of the elastic properties of polymer/carbon nanotube composites </a:t>
            </a:r>
            <a:endParaRPr b="1" sz="1900">
              <a:latin typeface="Arial"/>
              <a:ea typeface="Arial"/>
              <a:cs typeface="Arial"/>
              <a:sym typeface="Arial"/>
            </a:endParaRPr>
          </a:p>
          <a:p>
            <a:pPr indent="0" lvl="0" marL="0" rtl="0" algn="l">
              <a:spcBef>
                <a:spcPts val="0"/>
              </a:spcBef>
              <a:spcAft>
                <a:spcPts val="0"/>
              </a:spcAft>
              <a:buSzPts val="990"/>
              <a:buNone/>
            </a:pPr>
            <a:r>
              <a:t/>
            </a:r>
            <a:endParaRPr sz="2700"/>
          </a:p>
        </p:txBody>
      </p:sp>
      <p:sp>
        <p:nvSpPr>
          <p:cNvPr id="201" name="Google Shape;201;p33"/>
          <p:cNvSpPr txBox="1"/>
          <p:nvPr>
            <p:ph idx="1" type="body"/>
          </p:nvPr>
        </p:nvSpPr>
        <p:spPr>
          <a:xfrm>
            <a:off x="311700" y="1171600"/>
            <a:ext cx="4568400" cy="3397200"/>
          </a:xfrm>
          <a:prstGeom prst="rect">
            <a:avLst/>
          </a:prstGeom>
        </p:spPr>
        <p:txBody>
          <a:bodyPr anchorCtr="0" anchor="t" bIns="91425" lIns="91425" spcFirstLastPara="1" rIns="91425" wrap="square" tIns="91425">
            <a:normAutofit/>
          </a:bodyPr>
          <a:lstStyle/>
          <a:p>
            <a:pPr indent="-323850" lvl="0" marL="457200" rtl="0" algn="l">
              <a:spcBef>
                <a:spcPts val="0"/>
              </a:spcBef>
              <a:spcAft>
                <a:spcPts val="0"/>
              </a:spcAft>
              <a:buSzPts val="1500"/>
              <a:buFont typeface="Arial"/>
              <a:buChar char="●"/>
            </a:pPr>
            <a:r>
              <a:rPr lang="en" sz="1500">
                <a:latin typeface="Arial"/>
                <a:ea typeface="Arial"/>
                <a:cs typeface="Arial"/>
                <a:sym typeface="Arial"/>
              </a:rPr>
              <a:t>CNT’s are promising additives to Polymeric Materials</a:t>
            </a:r>
            <a:endParaRPr sz="1500">
              <a:latin typeface="Arial"/>
              <a:ea typeface="Arial"/>
              <a:cs typeface="Arial"/>
              <a:sym typeface="Arial"/>
            </a:endParaRPr>
          </a:p>
          <a:p>
            <a:pPr indent="0" lvl="0" marL="457200" rtl="0" algn="l">
              <a:spcBef>
                <a:spcPts val="0"/>
              </a:spcBef>
              <a:spcAft>
                <a:spcPts val="0"/>
              </a:spcAft>
              <a:buNone/>
            </a:pPr>
            <a:r>
              <a:t/>
            </a:r>
            <a:endParaRPr sz="1500">
              <a:latin typeface="Arial"/>
              <a:ea typeface="Arial"/>
              <a:cs typeface="Arial"/>
              <a:sym typeface="Arial"/>
            </a:endParaRPr>
          </a:p>
          <a:p>
            <a:pPr indent="-323850" lvl="0" marL="457200" rtl="0" algn="l">
              <a:spcBef>
                <a:spcPts val="0"/>
              </a:spcBef>
              <a:spcAft>
                <a:spcPts val="0"/>
              </a:spcAft>
              <a:buSzPts val="1500"/>
              <a:buFont typeface="Arial"/>
              <a:buChar char="●"/>
            </a:pPr>
            <a:r>
              <a:rPr lang="en" sz="1500">
                <a:latin typeface="Arial"/>
                <a:ea typeface="Arial"/>
                <a:cs typeface="Arial"/>
                <a:sym typeface="Arial"/>
              </a:rPr>
              <a:t>Potential for enhancement of mechanical, structural and electronic properties</a:t>
            </a:r>
            <a:endParaRPr sz="1500">
              <a:latin typeface="Arial"/>
              <a:ea typeface="Arial"/>
              <a:cs typeface="Arial"/>
              <a:sym typeface="Arial"/>
            </a:endParaRPr>
          </a:p>
          <a:p>
            <a:pPr indent="0" lvl="0" marL="457200" rtl="0" algn="l">
              <a:spcBef>
                <a:spcPts val="0"/>
              </a:spcBef>
              <a:spcAft>
                <a:spcPts val="0"/>
              </a:spcAft>
              <a:buNone/>
            </a:pPr>
            <a:r>
              <a:t/>
            </a:r>
            <a:endParaRPr sz="1500">
              <a:latin typeface="Arial"/>
              <a:ea typeface="Arial"/>
              <a:cs typeface="Arial"/>
              <a:sym typeface="Arial"/>
            </a:endParaRPr>
          </a:p>
          <a:p>
            <a:pPr indent="-323850" lvl="0" marL="457200" rtl="0" algn="l">
              <a:spcBef>
                <a:spcPts val="0"/>
              </a:spcBef>
              <a:spcAft>
                <a:spcPts val="0"/>
              </a:spcAft>
              <a:buSzPts val="1500"/>
              <a:buFont typeface="Arial"/>
              <a:buChar char="●"/>
            </a:pPr>
            <a:r>
              <a:rPr lang="en" sz="1500">
                <a:latin typeface="Arial"/>
                <a:ea typeface="Arial"/>
                <a:cs typeface="Arial"/>
                <a:sym typeface="Arial"/>
              </a:rPr>
              <a:t>Improvements are not guaranteed, and results depend on the polymer chosen, quantity and quality of the CNT</a:t>
            </a:r>
            <a:endParaRPr sz="2300"/>
          </a:p>
        </p:txBody>
      </p:sp>
      <p:pic>
        <p:nvPicPr>
          <p:cNvPr id="202" name="Google Shape;202;p33"/>
          <p:cNvPicPr preferRelativeResize="0"/>
          <p:nvPr/>
        </p:nvPicPr>
        <p:blipFill>
          <a:blip r:embed="rId3">
            <a:alphaModFix/>
          </a:blip>
          <a:stretch>
            <a:fillRect/>
          </a:stretch>
        </p:blipFill>
        <p:spPr>
          <a:xfrm>
            <a:off x="5043000" y="1113726"/>
            <a:ext cx="3742515" cy="339719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pic>
        <p:nvPicPr>
          <p:cNvPr id="207" name="Google Shape;207;p34"/>
          <p:cNvPicPr preferRelativeResize="0"/>
          <p:nvPr/>
        </p:nvPicPr>
        <p:blipFill>
          <a:blip r:embed="rId3">
            <a:alphaModFix/>
          </a:blip>
          <a:stretch>
            <a:fillRect/>
          </a:stretch>
        </p:blipFill>
        <p:spPr>
          <a:xfrm>
            <a:off x="209575" y="627512"/>
            <a:ext cx="4849950" cy="3888476"/>
          </a:xfrm>
          <a:prstGeom prst="rect">
            <a:avLst/>
          </a:prstGeom>
          <a:noFill/>
          <a:ln>
            <a:noFill/>
          </a:ln>
        </p:spPr>
      </p:pic>
      <p:sp>
        <p:nvSpPr>
          <p:cNvPr id="208" name="Google Shape;208;p34"/>
          <p:cNvSpPr txBox="1"/>
          <p:nvPr>
            <p:ph idx="1" type="body"/>
          </p:nvPr>
        </p:nvSpPr>
        <p:spPr>
          <a:xfrm>
            <a:off x="5143500" y="703275"/>
            <a:ext cx="3915300" cy="3642900"/>
          </a:xfrm>
          <a:prstGeom prst="rect">
            <a:avLst/>
          </a:prstGeom>
        </p:spPr>
        <p:txBody>
          <a:bodyPr anchorCtr="0" anchor="t" bIns="91425" lIns="91425" spcFirstLastPara="1" rIns="91425" wrap="square" tIns="91425">
            <a:normAutofit/>
          </a:bodyPr>
          <a:lstStyle/>
          <a:p>
            <a:pPr indent="0" lvl="0" marL="0" rtl="0" algn="l">
              <a:lnSpc>
                <a:spcPct val="95000"/>
              </a:lnSpc>
              <a:spcBef>
                <a:spcPts val="0"/>
              </a:spcBef>
              <a:spcAft>
                <a:spcPts val="0"/>
              </a:spcAft>
              <a:buSzPts val="1018"/>
              <a:buNone/>
            </a:pPr>
            <a:r>
              <a:rPr lang="en" sz="1565">
                <a:latin typeface="Arial"/>
                <a:ea typeface="Arial"/>
                <a:cs typeface="Arial"/>
                <a:sym typeface="Arial"/>
              </a:rPr>
              <a:t>In this paper, Classical molecular dynamics (MD) simulations of model polymer/CNT composites are done:</a:t>
            </a:r>
            <a:endParaRPr sz="1565">
              <a:latin typeface="Arial"/>
              <a:ea typeface="Arial"/>
              <a:cs typeface="Arial"/>
              <a:sym typeface="Arial"/>
            </a:endParaRPr>
          </a:p>
          <a:p>
            <a:pPr indent="0" lvl="0" marL="0" rtl="0" algn="l">
              <a:lnSpc>
                <a:spcPct val="95000"/>
              </a:lnSpc>
              <a:spcBef>
                <a:spcPts val="0"/>
              </a:spcBef>
              <a:spcAft>
                <a:spcPts val="0"/>
              </a:spcAft>
              <a:buSzPts val="1018"/>
              <a:buNone/>
            </a:pPr>
            <a:r>
              <a:t/>
            </a:r>
            <a:endParaRPr sz="1565">
              <a:latin typeface="Arial"/>
              <a:ea typeface="Arial"/>
              <a:cs typeface="Arial"/>
              <a:sym typeface="Arial"/>
            </a:endParaRPr>
          </a:p>
          <a:p>
            <a:pPr indent="0" lvl="0" marL="0" rtl="0" algn="l">
              <a:lnSpc>
                <a:spcPct val="95000"/>
              </a:lnSpc>
              <a:spcBef>
                <a:spcPts val="0"/>
              </a:spcBef>
              <a:spcAft>
                <a:spcPts val="0"/>
              </a:spcAft>
              <a:buSzPts val="1018"/>
              <a:buNone/>
            </a:pPr>
            <a:r>
              <a:rPr lang="en" sz="1565">
                <a:latin typeface="Arial"/>
                <a:ea typeface="Arial"/>
                <a:cs typeface="Arial"/>
                <a:sym typeface="Arial"/>
              </a:rPr>
              <a:t>We embed a </a:t>
            </a:r>
            <a:r>
              <a:rPr b="1" lang="en" sz="1565">
                <a:highlight>
                  <a:schemeClr val="accent4"/>
                </a:highlight>
                <a:latin typeface="Arial"/>
                <a:ea typeface="Arial"/>
                <a:cs typeface="Arial"/>
                <a:sym typeface="Arial"/>
              </a:rPr>
              <a:t>single wall (10,10) CNT</a:t>
            </a:r>
            <a:r>
              <a:rPr lang="en" sz="1565">
                <a:latin typeface="Arial"/>
                <a:ea typeface="Arial"/>
                <a:cs typeface="Arial"/>
                <a:sym typeface="Arial"/>
              </a:rPr>
              <a:t> into two different amorphous polymer matrices:</a:t>
            </a:r>
            <a:endParaRPr sz="1565">
              <a:latin typeface="Arial"/>
              <a:ea typeface="Arial"/>
              <a:cs typeface="Arial"/>
              <a:sym typeface="Arial"/>
            </a:endParaRPr>
          </a:p>
          <a:p>
            <a:pPr indent="0" lvl="0" marL="0" rtl="0" algn="l">
              <a:lnSpc>
                <a:spcPct val="95000"/>
              </a:lnSpc>
              <a:spcBef>
                <a:spcPts val="0"/>
              </a:spcBef>
              <a:spcAft>
                <a:spcPts val="0"/>
              </a:spcAft>
              <a:buSzPts val="1018"/>
              <a:buNone/>
            </a:pPr>
            <a:r>
              <a:rPr lang="en" sz="1565">
                <a:latin typeface="Arial"/>
                <a:ea typeface="Arial"/>
                <a:cs typeface="Arial"/>
                <a:sym typeface="Arial"/>
              </a:rPr>
              <a:t> </a:t>
            </a:r>
            <a:endParaRPr sz="1565">
              <a:latin typeface="Arial"/>
              <a:ea typeface="Arial"/>
              <a:cs typeface="Arial"/>
              <a:sym typeface="Arial"/>
            </a:endParaRPr>
          </a:p>
          <a:p>
            <a:pPr indent="-327977" lvl="0" marL="457200" rtl="0" algn="l">
              <a:lnSpc>
                <a:spcPct val="95000"/>
              </a:lnSpc>
              <a:spcBef>
                <a:spcPts val="0"/>
              </a:spcBef>
              <a:spcAft>
                <a:spcPts val="0"/>
              </a:spcAft>
              <a:buSzPts val="1565"/>
              <a:buFont typeface="Arial"/>
              <a:buChar char="●"/>
            </a:pPr>
            <a:r>
              <a:rPr lang="en" sz="1565">
                <a:latin typeface="Arial"/>
                <a:ea typeface="Arial"/>
                <a:cs typeface="Arial"/>
                <a:sym typeface="Arial"/>
              </a:rPr>
              <a:t>poly(methyl methacrylate) </a:t>
            </a:r>
            <a:r>
              <a:rPr b="1" lang="en" sz="1565">
                <a:highlight>
                  <a:schemeClr val="accent4"/>
                </a:highlight>
                <a:latin typeface="Arial"/>
                <a:ea typeface="Arial"/>
                <a:cs typeface="Arial"/>
                <a:sym typeface="Arial"/>
              </a:rPr>
              <a:t>(PMMA)</a:t>
            </a:r>
            <a:endParaRPr b="1" sz="1565">
              <a:highlight>
                <a:schemeClr val="accent4"/>
              </a:highlight>
              <a:latin typeface="Arial"/>
              <a:ea typeface="Arial"/>
              <a:cs typeface="Arial"/>
              <a:sym typeface="Arial"/>
            </a:endParaRPr>
          </a:p>
          <a:p>
            <a:pPr indent="-327977" lvl="0" marL="457200" rtl="0" algn="l">
              <a:lnSpc>
                <a:spcPct val="95000"/>
              </a:lnSpc>
              <a:spcBef>
                <a:spcPts val="0"/>
              </a:spcBef>
              <a:spcAft>
                <a:spcPts val="0"/>
              </a:spcAft>
              <a:buSzPts val="1565"/>
              <a:buFont typeface="Arial"/>
              <a:buChar char="●"/>
            </a:pPr>
            <a:r>
              <a:rPr lang="en" sz="1565">
                <a:latin typeface="Arial"/>
                <a:ea typeface="Arial"/>
                <a:cs typeface="Arial"/>
                <a:sym typeface="Arial"/>
              </a:rPr>
              <a:t>poly{(m-phenylene- vinylene)-co-[(2,5-dioctoxy-p-phenylene) vinylene]} </a:t>
            </a:r>
            <a:r>
              <a:rPr b="1" lang="en" sz="1565">
                <a:highlight>
                  <a:schemeClr val="accent4"/>
                </a:highlight>
                <a:latin typeface="Arial"/>
                <a:ea typeface="Arial"/>
                <a:cs typeface="Arial"/>
                <a:sym typeface="Arial"/>
              </a:rPr>
              <a:t>(PmPV)</a:t>
            </a:r>
            <a:endParaRPr b="1" sz="1565">
              <a:highlight>
                <a:schemeClr val="accent4"/>
              </a:highlight>
              <a:latin typeface="Arial"/>
              <a:ea typeface="Arial"/>
              <a:cs typeface="Arial"/>
              <a:sym typeface="Arial"/>
            </a:endParaRPr>
          </a:p>
          <a:p>
            <a:pPr indent="0" lvl="0" marL="457200" rtl="0" algn="l">
              <a:lnSpc>
                <a:spcPct val="95000"/>
              </a:lnSpc>
              <a:spcBef>
                <a:spcPts val="0"/>
              </a:spcBef>
              <a:spcAft>
                <a:spcPts val="0"/>
              </a:spcAft>
              <a:buNone/>
            </a:pPr>
            <a:r>
              <a:t/>
            </a:r>
            <a:endParaRPr b="1" sz="1565">
              <a:latin typeface="Arial"/>
              <a:ea typeface="Arial"/>
              <a:cs typeface="Arial"/>
              <a:sym typeface="Arial"/>
            </a:endParaRPr>
          </a:p>
          <a:p>
            <a:pPr indent="0" lvl="0" marL="0" rtl="0" algn="l">
              <a:lnSpc>
                <a:spcPct val="95000"/>
              </a:lnSpc>
              <a:spcBef>
                <a:spcPts val="0"/>
              </a:spcBef>
              <a:spcAft>
                <a:spcPts val="0"/>
              </a:spcAft>
              <a:buSzPts val="1018"/>
              <a:buNone/>
            </a:pPr>
            <a:r>
              <a:rPr lang="en" sz="1565">
                <a:latin typeface="Arial"/>
                <a:ea typeface="Arial"/>
                <a:cs typeface="Arial"/>
                <a:sym typeface="Arial"/>
              </a:rPr>
              <a:t>with </a:t>
            </a:r>
            <a:r>
              <a:rPr b="1" lang="en" sz="1565">
                <a:highlight>
                  <a:schemeClr val="accent4"/>
                </a:highlight>
                <a:latin typeface="Arial"/>
                <a:ea typeface="Arial"/>
                <a:cs typeface="Arial"/>
                <a:sym typeface="Arial"/>
              </a:rPr>
              <a:t>different volume fractions. </a:t>
            </a:r>
            <a:endParaRPr b="1" sz="1565">
              <a:highlight>
                <a:schemeClr val="accent4"/>
              </a:highlight>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35"/>
          <p:cNvSpPr txBox="1"/>
          <p:nvPr>
            <p:ph type="title"/>
          </p:nvPr>
        </p:nvSpPr>
        <p:spPr>
          <a:xfrm>
            <a:off x="850250" y="526350"/>
            <a:ext cx="7494900" cy="4090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b="1" lang="en" sz="4244">
                <a:solidFill>
                  <a:schemeClr val="dk1"/>
                </a:solidFill>
              </a:rPr>
              <a:t>Motivation</a:t>
            </a:r>
            <a:endParaRPr b="1" sz="4244">
              <a:solidFill>
                <a:schemeClr val="dk1"/>
              </a:solidFill>
            </a:endParaRPr>
          </a:p>
          <a:p>
            <a:pPr indent="0" lvl="0" marL="0" rtl="0" algn="l">
              <a:spcBef>
                <a:spcPts val="0"/>
              </a:spcBef>
              <a:spcAft>
                <a:spcPts val="0"/>
              </a:spcAft>
              <a:buClr>
                <a:schemeClr val="dk1"/>
              </a:buClr>
              <a:buSzPct val="25916"/>
              <a:buFont typeface="Arial"/>
              <a:buNone/>
            </a:pPr>
            <a:r>
              <a:t/>
            </a:r>
            <a:endParaRPr b="1" sz="4244">
              <a:solidFill>
                <a:schemeClr val="dk1"/>
              </a:solidFill>
            </a:endParaRPr>
          </a:p>
          <a:p>
            <a:pPr indent="0" lvl="0" marL="0" rtl="0" algn="l">
              <a:spcBef>
                <a:spcPts val="0"/>
              </a:spcBef>
              <a:spcAft>
                <a:spcPts val="0"/>
              </a:spcAft>
              <a:buNone/>
            </a:pPr>
            <a:r>
              <a:rPr b="1" lang="en" sz="2844"/>
              <a:t>To apply a </a:t>
            </a:r>
            <a:r>
              <a:rPr b="1" i="1" lang="en" sz="2844">
                <a:solidFill>
                  <a:schemeClr val="dk1"/>
                </a:solidFill>
              </a:rPr>
              <a:t>constant-strain energy minimization</a:t>
            </a:r>
            <a:r>
              <a:rPr b="1" lang="en" sz="2844"/>
              <a:t> method to calculate the axial and transverse elastic moduli of the composite system. </a:t>
            </a:r>
            <a:endParaRPr b="1" sz="2844"/>
          </a:p>
          <a:p>
            <a:pPr indent="0" lvl="0" marL="0" rtl="0" algn="l">
              <a:spcBef>
                <a:spcPts val="0"/>
              </a:spcBef>
              <a:spcAft>
                <a:spcPts val="0"/>
              </a:spcAft>
              <a:buNone/>
            </a:pPr>
            <a:r>
              <a:t/>
            </a:r>
            <a:endParaRPr sz="1400">
              <a:solidFill>
                <a:srgbClr val="000000"/>
              </a:solidFill>
            </a:endParaRPr>
          </a:p>
          <a:p>
            <a:pPr indent="0" lvl="0" marL="0" rtl="0" algn="l">
              <a:spcBef>
                <a:spcPts val="0"/>
              </a:spcBef>
              <a:spcAft>
                <a:spcPts val="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36"/>
          <p:cNvSpPr txBox="1"/>
          <p:nvPr>
            <p:ph type="title"/>
          </p:nvPr>
        </p:nvSpPr>
        <p:spPr>
          <a:xfrm>
            <a:off x="311700" y="539475"/>
            <a:ext cx="8520600" cy="6132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Clr>
                <a:schemeClr val="dk1"/>
              </a:buClr>
              <a:buSzPct val="43043"/>
              <a:buFont typeface="Arial"/>
              <a:buNone/>
            </a:pPr>
            <a:r>
              <a:rPr b="1" lang="en" sz="2555">
                <a:latin typeface="Arial"/>
                <a:ea typeface="Arial"/>
                <a:cs typeface="Arial"/>
                <a:sym typeface="Arial"/>
              </a:rPr>
              <a:t>Background on CNT’s in Polymers</a:t>
            </a:r>
            <a:endParaRPr b="1" sz="2555">
              <a:latin typeface="Arial"/>
              <a:ea typeface="Arial"/>
              <a:cs typeface="Arial"/>
              <a:sym typeface="Arial"/>
            </a:endParaRPr>
          </a:p>
          <a:p>
            <a:pPr indent="0" lvl="0" marL="0" rtl="0" algn="l">
              <a:spcBef>
                <a:spcPts val="0"/>
              </a:spcBef>
              <a:spcAft>
                <a:spcPts val="0"/>
              </a:spcAft>
              <a:buNone/>
            </a:pPr>
            <a:r>
              <a:t/>
            </a:r>
            <a:endParaRPr/>
          </a:p>
        </p:txBody>
      </p:sp>
      <p:sp>
        <p:nvSpPr>
          <p:cNvPr id="219" name="Google Shape;219;p36"/>
          <p:cNvSpPr txBox="1"/>
          <p:nvPr>
            <p:ph idx="1" type="body"/>
          </p:nvPr>
        </p:nvSpPr>
        <p:spPr>
          <a:xfrm>
            <a:off x="311700" y="1245075"/>
            <a:ext cx="8390400" cy="36780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SzPts val="1600"/>
              <a:buFont typeface="Arial"/>
              <a:buChar char="●"/>
            </a:pPr>
            <a:r>
              <a:rPr lang="en" sz="1600">
                <a:latin typeface="Arial"/>
                <a:ea typeface="Arial"/>
                <a:cs typeface="Arial"/>
                <a:sym typeface="Arial"/>
              </a:rPr>
              <a:t>The performance of a fibre-reinforced composite depends critically on the</a:t>
            </a:r>
            <a:r>
              <a:rPr lang="en" sz="1600">
                <a:highlight>
                  <a:schemeClr val="accent4"/>
                </a:highlight>
                <a:latin typeface="Arial"/>
                <a:ea typeface="Arial"/>
                <a:cs typeface="Arial"/>
                <a:sym typeface="Arial"/>
              </a:rPr>
              <a:t> interfacial characteristics</a:t>
            </a:r>
            <a:r>
              <a:rPr lang="en" sz="1600">
                <a:latin typeface="Arial"/>
                <a:ea typeface="Arial"/>
                <a:cs typeface="Arial"/>
                <a:sym typeface="Arial"/>
              </a:rPr>
              <a:t> between the fibres and the matrix material. </a:t>
            </a:r>
            <a:endParaRPr sz="1600">
              <a:latin typeface="Arial"/>
              <a:ea typeface="Arial"/>
              <a:cs typeface="Arial"/>
              <a:sym typeface="Arial"/>
            </a:endParaRPr>
          </a:p>
          <a:p>
            <a:pPr indent="0" lvl="0" marL="457200" rtl="0" algn="l">
              <a:spcBef>
                <a:spcPts val="0"/>
              </a:spcBef>
              <a:spcAft>
                <a:spcPts val="0"/>
              </a:spcAft>
              <a:buNone/>
            </a:pPr>
            <a:r>
              <a:t/>
            </a:r>
            <a:endParaRPr sz="1600">
              <a:latin typeface="Arial"/>
              <a:ea typeface="Arial"/>
              <a:cs typeface="Arial"/>
              <a:sym typeface="Arial"/>
            </a:endParaRPr>
          </a:p>
          <a:p>
            <a:pPr indent="-330200" lvl="0" marL="457200" rtl="0" algn="l">
              <a:spcBef>
                <a:spcPts val="0"/>
              </a:spcBef>
              <a:spcAft>
                <a:spcPts val="0"/>
              </a:spcAft>
              <a:buSzPts val="1600"/>
              <a:buFont typeface="Arial"/>
              <a:buChar char="●"/>
            </a:pPr>
            <a:r>
              <a:rPr lang="en" sz="1600">
                <a:latin typeface="Arial"/>
                <a:ea typeface="Arial"/>
                <a:cs typeface="Arial"/>
                <a:sym typeface="Arial"/>
              </a:rPr>
              <a:t>Strong fibre–matrix interfaces - </a:t>
            </a:r>
            <a:r>
              <a:rPr b="1" lang="en" sz="1600">
                <a:latin typeface="Arial"/>
                <a:ea typeface="Arial"/>
                <a:cs typeface="Arial"/>
                <a:sym typeface="Arial"/>
              </a:rPr>
              <a:t>high composite stiffness and strength</a:t>
            </a:r>
            <a:r>
              <a:rPr lang="en" sz="1600">
                <a:latin typeface="Arial"/>
                <a:ea typeface="Arial"/>
                <a:cs typeface="Arial"/>
                <a:sym typeface="Arial"/>
              </a:rPr>
              <a:t>, </a:t>
            </a:r>
            <a:r>
              <a:rPr b="1" lang="en" sz="1600">
                <a:latin typeface="Arial"/>
                <a:ea typeface="Arial"/>
                <a:cs typeface="Arial"/>
                <a:sym typeface="Arial"/>
              </a:rPr>
              <a:t>but</a:t>
            </a:r>
            <a:r>
              <a:rPr lang="en" sz="1600">
                <a:latin typeface="Arial"/>
                <a:ea typeface="Arial"/>
                <a:cs typeface="Arial"/>
                <a:sym typeface="Arial"/>
              </a:rPr>
              <a:t> </a:t>
            </a:r>
            <a:r>
              <a:rPr b="1" lang="en" sz="1600">
                <a:latin typeface="Arial"/>
                <a:ea typeface="Arial"/>
                <a:cs typeface="Arial"/>
                <a:sym typeface="Arial"/>
              </a:rPr>
              <a:t>low composite toughness</a:t>
            </a:r>
            <a:r>
              <a:rPr lang="en" sz="1600">
                <a:latin typeface="Arial"/>
                <a:ea typeface="Arial"/>
                <a:cs typeface="Arial"/>
                <a:sym typeface="Arial"/>
              </a:rPr>
              <a:t> and vice versa.</a:t>
            </a:r>
            <a:endParaRPr sz="1600">
              <a:latin typeface="Arial"/>
              <a:ea typeface="Arial"/>
              <a:cs typeface="Arial"/>
              <a:sym typeface="Arial"/>
            </a:endParaRPr>
          </a:p>
          <a:p>
            <a:pPr indent="0" lvl="0" marL="457200" rtl="0" algn="l">
              <a:spcBef>
                <a:spcPts val="0"/>
              </a:spcBef>
              <a:spcAft>
                <a:spcPts val="0"/>
              </a:spcAft>
              <a:buNone/>
            </a:pPr>
            <a:r>
              <a:t/>
            </a:r>
            <a:endParaRPr sz="1600">
              <a:latin typeface="Arial"/>
              <a:ea typeface="Arial"/>
              <a:cs typeface="Arial"/>
              <a:sym typeface="Arial"/>
            </a:endParaRPr>
          </a:p>
          <a:p>
            <a:pPr indent="-330200" lvl="0" marL="457200" rtl="0" algn="l">
              <a:spcBef>
                <a:spcPts val="0"/>
              </a:spcBef>
              <a:spcAft>
                <a:spcPts val="0"/>
              </a:spcAft>
              <a:buSzPts val="1600"/>
              <a:buFont typeface="Arial"/>
              <a:buChar char="●"/>
            </a:pPr>
            <a:r>
              <a:rPr lang="en" sz="1600">
                <a:latin typeface="Arial"/>
                <a:ea typeface="Arial"/>
                <a:cs typeface="Arial"/>
                <a:sym typeface="Arial"/>
              </a:rPr>
              <a:t>With nanotube-based composites:</a:t>
            </a:r>
            <a:endParaRPr sz="1600">
              <a:latin typeface="Arial"/>
              <a:ea typeface="Arial"/>
              <a:cs typeface="Arial"/>
              <a:sym typeface="Arial"/>
            </a:endParaRPr>
          </a:p>
          <a:p>
            <a:pPr indent="0" lvl="0" marL="457200" rtl="0" algn="l">
              <a:spcBef>
                <a:spcPts val="0"/>
              </a:spcBef>
              <a:spcAft>
                <a:spcPts val="0"/>
              </a:spcAft>
              <a:buNone/>
            </a:pPr>
            <a:r>
              <a:rPr b="1" lang="en" sz="1600">
                <a:latin typeface="Arial"/>
                <a:ea typeface="Arial"/>
                <a:cs typeface="Arial"/>
                <a:sym typeface="Arial"/>
              </a:rPr>
              <a:t>Speculation</a:t>
            </a:r>
            <a:r>
              <a:rPr lang="en" sz="1600">
                <a:latin typeface="Arial"/>
                <a:ea typeface="Arial"/>
                <a:cs typeface="Arial"/>
                <a:sym typeface="Arial"/>
              </a:rPr>
              <a:t>: is the strength of the interface between CNTs and polymer matrices significant at all? </a:t>
            </a:r>
            <a:endParaRPr sz="1600">
              <a:latin typeface="Arial"/>
              <a:ea typeface="Arial"/>
              <a:cs typeface="Arial"/>
              <a:sym typeface="Arial"/>
            </a:endParaRPr>
          </a:p>
          <a:p>
            <a:pPr indent="0" lvl="0" marL="457200" rtl="0" algn="l">
              <a:spcBef>
                <a:spcPts val="0"/>
              </a:spcBef>
              <a:spcAft>
                <a:spcPts val="0"/>
              </a:spcAft>
              <a:buNone/>
            </a:pPr>
            <a:r>
              <a:rPr lang="en" sz="1600">
                <a:latin typeface="Arial"/>
                <a:ea typeface="Arial"/>
                <a:cs typeface="Arial"/>
                <a:sym typeface="Arial"/>
              </a:rPr>
              <a:t>This is where </a:t>
            </a:r>
            <a:endParaRPr sz="1600">
              <a:latin typeface="Arial"/>
              <a:ea typeface="Arial"/>
              <a:cs typeface="Arial"/>
              <a:sym typeface="Arial"/>
            </a:endParaRPr>
          </a:p>
          <a:p>
            <a:pPr indent="0" lvl="0" marL="457200" rtl="0" algn="l">
              <a:spcBef>
                <a:spcPts val="0"/>
              </a:spcBef>
              <a:spcAft>
                <a:spcPts val="0"/>
              </a:spcAft>
              <a:buNone/>
            </a:pPr>
            <a:r>
              <a:rPr b="1" lang="en">
                <a:highlight>
                  <a:srgbClr val="FF9900"/>
                </a:highlight>
                <a:latin typeface="Arial"/>
                <a:ea typeface="Arial"/>
                <a:cs typeface="Arial"/>
                <a:sym typeface="Arial"/>
              </a:rPr>
              <a:t>MOLECULAR DYNAMICS  </a:t>
            </a:r>
            <a:r>
              <a:rPr b="1" lang="en">
                <a:highlight>
                  <a:schemeClr val="accent1"/>
                </a:highlight>
                <a:latin typeface="Arial"/>
                <a:ea typeface="Arial"/>
                <a:cs typeface="Arial"/>
                <a:sym typeface="Arial"/>
              </a:rPr>
              <a:t>comes into picture</a:t>
            </a:r>
            <a:endParaRPr>
              <a:highlight>
                <a:schemeClr val="accent1"/>
              </a:highlight>
              <a:latin typeface="Arial"/>
              <a:ea typeface="Arial"/>
              <a:cs typeface="Arial"/>
              <a:sym typeface="Arial"/>
            </a:endParaRPr>
          </a:p>
          <a:p>
            <a:pPr indent="0" lvl="0" marL="457200" rtl="0" algn="l">
              <a:spcBef>
                <a:spcPts val="0"/>
              </a:spcBef>
              <a:spcAft>
                <a:spcPts val="0"/>
              </a:spcAft>
              <a:buNone/>
            </a:pPr>
            <a:r>
              <a:rPr b="1" lang="en" sz="1600">
                <a:latin typeface="Arial"/>
                <a:ea typeface="Arial"/>
                <a:cs typeface="Arial"/>
                <a:sym typeface="Arial"/>
              </a:rPr>
              <a:t>Since experimental methods for measurements are rather difficult.</a:t>
            </a:r>
            <a:r>
              <a:rPr lang="en" sz="1600">
                <a:latin typeface="Arial"/>
                <a:ea typeface="Arial"/>
                <a:cs typeface="Arial"/>
                <a:sym typeface="Arial"/>
              </a:rPr>
              <a:t> </a:t>
            </a:r>
            <a:endParaRPr sz="24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223" name="Shape 223"/>
        <p:cNvGrpSpPr/>
        <p:nvPr/>
      </p:nvGrpSpPr>
      <p:grpSpPr>
        <a:xfrm>
          <a:off x="0" y="0"/>
          <a:ext cx="0" cy="0"/>
          <a:chOff x="0" y="0"/>
          <a:chExt cx="0" cy="0"/>
        </a:xfrm>
      </p:grpSpPr>
      <p:sp>
        <p:nvSpPr>
          <p:cNvPr id="224" name="Google Shape;224;p37"/>
          <p:cNvSpPr/>
          <p:nvPr/>
        </p:nvSpPr>
        <p:spPr>
          <a:xfrm>
            <a:off x="157450" y="440875"/>
            <a:ext cx="4707000" cy="4240800"/>
          </a:xfrm>
          <a:prstGeom prst="roundRect">
            <a:avLst>
              <a:gd fmla="val 8278" name="adj"/>
            </a:avLst>
          </a:prstGeom>
          <a:solidFill>
            <a:schemeClr val="accent1"/>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37"/>
          <p:cNvSpPr/>
          <p:nvPr/>
        </p:nvSpPr>
        <p:spPr>
          <a:xfrm>
            <a:off x="4864475" y="440875"/>
            <a:ext cx="4110000" cy="4240800"/>
          </a:xfrm>
          <a:prstGeom prst="roundRect">
            <a:avLst>
              <a:gd fmla="val 8278" name="adj"/>
            </a:avLst>
          </a:prstGeom>
          <a:solidFill>
            <a:schemeClr val="dk1"/>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37"/>
          <p:cNvSpPr txBox="1"/>
          <p:nvPr>
            <p:ph type="title"/>
          </p:nvPr>
        </p:nvSpPr>
        <p:spPr>
          <a:xfrm>
            <a:off x="447425" y="551100"/>
            <a:ext cx="3891600" cy="6132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Clr>
                <a:schemeClr val="dk1"/>
              </a:buClr>
              <a:buSzPct val="51030"/>
              <a:buFont typeface="Arial"/>
              <a:buNone/>
            </a:pPr>
            <a:r>
              <a:rPr b="1" lang="en" sz="2155">
                <a:latin typeface="Arial"/>
                <a:ea typeface="Arial"/>
                <a:cs typeface="Arial"/>
                <a:sym typeface="Arial"/>
              </a:rPr>
              <a:t>Background on CNT’s in Polymers</a:t>
            </a:r>
            <a:endParaRPr sz="3800">
              <a:solidFill>
                <a:schemeClr val="lt2"/>
              </a:solidFill>
            </a:endParaRPr>
          </a:p>
          <a:p>
            <a:pPr indent="0" lvl="0" marL="0" rtl="0" algn="ctr">
              <a:spcBef>
                <a:spcPts val="0"/>
              </a:spcBef>
              <a:spcAft>
                <a:spcPts val="0"/>
              </a:spcAft>
              <a:buNone/>
            </a:pPr>
            <a:r>
              <a:t/>
            </a:r>
            <a:endParaRPr b="1" sz="2800">
              <a:latin typeface="Calibri"/>
              <a:ea typeface="Calibri"/>
              <a:cs typeface="Calibri"/>
              <a:sym typeface="Calibri"/>
            </a:endParaRPr>
          </a:p>
        </p:txBody>
      </p:sp>
      <p:sp>
        <p:nvSpPr>
          <p:cNvPr id="227" name="Google Shape;227;p37"/>
          <p:cNvSpPr txBox="1"/>
          <p:nvPr>
            <p:ph idx="4294967295" type="subTitle"/>
          </p:nvPr>
        </p:nvSpPr>
        <p:spPr>
          <a:xfrm>
            <a:off x="892250" y="1270125"/>
            <a:ext cx="3522300" cy="3285600"/>
          </a:xfrm>
          <a:prstGeom prst="rect">
            <a:avLst/>
          </a:prstGeom>
        </p:spPr>
        <p:txBody>
          <a:bodyPr anchorCtr="0" anchor="t" bIns="91425" lIns="91425" spcFirstLastPara="1" rIns="91425" wrap="square" tIns="91425">
            <a:normAutofit fontScale="92500" lnSpcReduction="10000"/>
          </a:bodyPr>
          <a:lstStyle/>
          <a:p>
            <a:pPr indent="0" lvl="0" marL="0" rtl="0" algn="l">
              <a:spcBef>
                <a:spcPts val="0"/>
              </a:spcBef>
              <a:spcAft>
                <a:spcPts val="0"/>
              </a:spcAft>
              <a:buClr>
                <a:srgbClr val="000000"/>
              </a:buClr>
              <a:buSzPct val="64705"/>
              <a:buFont typeface="Arial"/>
              <a:buNone/>
            </a:pPr>
            <a:r>
              <a:rPr lang="en" sz="1445">
                <a:solidFill>
                  <a:srgbClr val="000000"/>
                </a:solidFill>
                <a:latin typeface="Arial"/>
                <a:ea typeface="Arial"/>
                <a:cs typeface="Arial"/>
                <a:sym typeface="Arial"/>
              </a:rPr>
              <a:t>The extent to which mechanical reinforcement can be achieved depends on</a:t>
            </a:r>
            <a:endParaRPr sz="1445">
              <a:solidFill>
                <a:srgbClr val="000000"/>
              </a:solidFill>
              <a:latin typeface="Arial"/>
              <a:ea typeface="Arial"/>
              <a:cs typeface="Arial"/>
              <a:sym typeface="Arial"/>
            </a:endParaRPr>
          </a:p>
          <a:p>
            <a:pPr indent="-313475" lvl="0" marL="457200" rtl="0" algn="l">
              <a:spcBef>
                <a:spcPts val="0"/>
              </a:spcBef>
              <a:spcAft>
                <a:spcPts val="0"/>
              </a:spcAft>
              <a:buClr>
                <a:srgbClr val="000000"/>
              </a:buClr>
              <a:buSzPct val="100000"/>
              <a:buFont typeface="Arial"/>
              <a:buChar char="●"/>
            </a:pPr>
            <a:r>
              <a:rPr b="1" lang="en" sz="1445">
                <a:solidFill>
                  <a:srgbClr val="000000"/>
                </a:solidFill>
                <a:latin typeface="Arial"/>
                <a:ea typeface="Arial"/>
                <a:cs typeface="Arial"/>
                <a:sym typeface="Arial"/>
              </a:rPr>
              <a:t>uniformity of dispersion</a:t>
            </a:r>
            <a:endParaRPr b="1" sz="1445">
              <a:solidFill>
                <a:srgbClr val="000000"/>
              </a:solidFill>
              <a:latin typeface="Arial"/>
              <a:ea typeface="Arial"/>
              <a:cs typeface="Arial"/>
              <a:sym typeface="Arial"/>
            </a:endParaRPr>
          </a:p>
          <a:p>
            <a:pPr indent="-313475" lvl="0" marL="457200" rtl="0" algn="l">
              <a:spcBef>
                <a:spcPts val="0"/>
              </a:spcBef>
              <a:spcAft>
                <a:spcPts val="0"/>
              </a:spcAft>
              <a:buClr>
                <a:srgbClr val="000000"/>
              </a:buClr>
              <a:buSzPct val="100000"/>
              <a:buFont typeface="Arial"/>
              <a:buChar char="●"/>
            </a:pPr>
            <a:r>
              <a:rPr b="1" lang="en" sz="1445">
                <a:solidFill>
                  <a:srgbClr val="000000"/>
                </a:solidFill>
                <a:latin typeface="Arial"/>
                <a:ea typeface="Arial"/>
                <a:cs typeface="Arial"/>
                <a:sym typeface="Arial"/>
              </a:rPr>
              <a:t>degree of alignment of CNTs</a:t>
            </a:r>
            <a:endParaRPr b="1" sz="1445">
              <a:solidFill>
                <a:srgbClr val="000000"/>
              </a:solidFill>
              <a:latin typeface="Arial"/>
              <a:ea typeface="Arial"/>
              <a:cs typeface="Arial"/>
              <a:sym typeface="Arial"/>
            </a:endParaRPr>
          </a:p>
          <a:p>
            <a:pPr indent="-313475" lvl="0" marL="457200" rtl="0" algn="l">
              <a:spcBef>
                <a:spcPts val="0"/>
              </a:spcBef>
              <a:spcAft>
                <a:spcPts val="0"/>
              </a:spcAft>
              <a:buClr>
                <a:srgbClr val="000000"/>
              </a:buClr>
              <a:buSzPct val="100000"/>
              <a:buFont typeface="Arial"/>
              <a:buChar char="●"/>
            </a:pPr>
            <a:r>
              <a:rPr b="1" lang="en" sz="1445">
                <a:solidFill>
                  <a:srgbClr val="000000"/>
                </a:solidFill>
                <a:latin typeface="Arial"/>
                <a:ea typeface="Arial"/>
                <a:cs typeface="Arial"/>
                <a:sym typeface="Arial"/>
              </a:rPr>
              <a:t>the strength of polymer–CNT interfacial bonding</a:t>
            </a:r>
            <a:endParaRPr b="1" sz="1445">
              <a:solidFill>
                <a:srgbClr val="000000"/>
              </a:solidFill>
              <a:latin typeface="Arial"/>
              <a:ea typeface="Arial"/>
              <a:cs typeface="Arial"/>
              <a:sym typeface="Arial"/>
            </a:endParaRPr>
          </a:p>
          <a:p>
            <a:pPr indent="-313475" lvl="0" marL="457200" rtl="0" algn="l">
              <a:spcBef>
                <a:spcPts val="0"/>
              </a:spcBef>
              <a:spcAft>
                <a:spcPts val="0"/>
              </a:spcAft>
              <a:buClr>
                <a:srgbClr val="000000"/>
              </a:buClr>
              <a:buSzPct val="100000"/>
              <a:buFont typeface="Arial"/>
              <a:buChar char="●"/>
            </a:pPr>
            <a:r>
              <a:rPr b="1" lang="en" sz="1445">
                <a:solidFill>
                  <a:srgbClr val="000000"/>
                </a:solidFill>
                <a:latin typeface="Arial"/>
                <a:ea typeface="Arial"/>
                <a:cs typeface="Arial"/>
                <a:sym typeface="Arial"/>
              </a:rPr>
              <a:t>Total nanotube Surface area </a:t>
            </a:r>
            <a:endParaRPr b="1" sz="1445">
              <a:solidFill>
                <a:srgbClr val="000000"/>
              </a:solidFill>
              <a:latin typeface="Arial"/>
              <a:ea typeface="Arial"/>
              <a:cs typeface="Arial"/>
              <a:sym typeface="Arial"/>
            </a:endParaRPr>
          </a:p>
          <a:p>
            <a:pPr indent="0" lvl="0" marL="0" rtl="0" algn="l">
              <a:lnSpc>
                <a:spcPct val="105000"/>
              </a:lnSpc>
              <a:spcBef>
                <a:spcPts val="0"/>
              </a:spcBef>
              <a:spcAft>
                <a:spcPts val="0"/>
              </a:spcAft>
              <a:buClr>
                <a:srgbClr val="000000"/>
              </a:buClr>
              <a:buSzPct val="64705"/>
              <a:buFont typeface="Arial"/>
              <a:buNone/>
            </a:pPr>
            <a:r>
              <a:t/>
            </a:r>
            <a:endParaRPr sz="1445">
              <a:solidFill>
                <a:srgbClr val="000000"/>
              </a:solidFill>
              <a:latin typeface="Arial"/>
              <a:ea typeface="Arial"/>
              <a:cs typeface="Arial"/>
              <a:sym typeface="Arial"/>
            </a:endParaRPr>
          </a:p>
          <a:p>
            <a:pPr indent="0" lvl="0" marL="0" rtl="0" algn="l">
              <a:spcBef>
                <a:spcPts val="0"/>
              </a:spcBef>
              <a:spcAft>
                <a:spcPts val="0"/>
              </a:spcAft>
              <a:buClr>
                <a:srgbClr val="000000"/>
              </a:buClr>
              <a:buSzPct val="64705"/>
              <a:buFont typeface="Arial"/>
              <a:buNone/>
            </a:pPr>
            <a:r>
              <a:rPr lang="en" sz="1445">
                <a:solidFill>
                  <a:srgbClr val="000000"/>
                </a:solidFill>
                <a:latin typeface="Arial"/>
                <a:ea typeface="Arial"/>
                <a:cs typeface="Arial"/>
                <a:sym typeface="Arial"/>
              </a:rPr>
              <a:t>It is difficult to control and measure many of these properties </a:t>
            </a:r>
            <a:r>
              <a:rPr b="1" lang="en" sz="1445">
                <a:solidFill>
                  <a:srgbClr val="000000"/>
                </a:solidFill>
                <a:latin typeface="Arial"/>
                <a:ea typeface="Arial"/>
                <a:cs typeface="Arial"/>
                <a:sym typeface="Arial"/>
              </a:rPr>
              <a:t>experimentally</a:t>
            </a:r>
            <a:endParaRPr sz="1445">
              <a:solidFill>
                <a:srgbClr val="000000"/>
              </a:solidFill>
              <a:latin typeface="Arial"/>
              <a:ea typeface="Arial"/>
              <a:cs typeface="Arial"/>
              <a:sym typeface="Arial"/>
            </a:endParaRPr>
          </a:p>
          <a:p>
            <a:pPr indent="0" lvl="0" marL="0" rtl="0" algn="l">
              <a:spcBef>
                <a:spcPts val="0"/>
              </a:spcBef>
              <a:spcAft>
                <a:spcPts val="0"/>
              </a:spcAft>
              <a:buClr>
                <a:srgbClr val="000000"/>
              </a:buClr>
              <a:buSzPct val="64705"/>
              <a:buFont typeface="Arial"/>
              <a:buNone/>
            </a:pPr>
            <a:r>
              <a:t/>
            </a:r>
            <a:endParaRPr sz="1445">
              <a:solidFill>
                <a:srgbClr val="000000"/>
              </a:solidFill>
              <a:latin typeface="Arial"/>
              <a:ea typeface="Arial"/>
              <a:cs typeface="Arial"/>
              <a:sym typeface="Arial"/>
            </a:endParaRPr>
          </a:p>
          <a:p>
            <a:pPr indent="0" lvl="0" marL="0" rtl="0" algn="l">
              <a:spcBef>
                <a:spcPts val="0"/>
              </a:spcBef>
              <a:spcAft>
                <a:spcPts val="0"/>
              </a:spcAft>
              <a:buNone/>
            </a:pPr>
            <a:r>
              <a:rPr lang="en" sz="1445">
                <a:solidFill>
                  <a:srgbClr val="000000"/>
                </a:solidFill>
                <a:latin typeface="Arial"/>
                <a:ea typeface="Arial"/>
                <a:cs typeface="Arial"/>
                <a:sym typeface="Arial"/>
              </a:rPr>
              <a:t>For this reason, </a:t>
            </a:r>
            <a:r>
              <a:rPr b="1" lang="en" sz="1445">
                <a:solidFill>
                  <a:srgbClr val="000000"/>
                </a:solidFill>
                <a:latin typeface="Arial"/>
                <a:ea typeface="Arial"/>
                <a:cs typeface="Arial"/>
                <a:sym typeface="Arial"/>
              </a:rPr>
              <a:t>computational modelling</a:t>
            </a:r>
            <a:r>
              <a:rPr lang="en" sz="1445">
                <a:solidFill>
                  <a:srgbClr val="000000"/>
                </a:solidFill>
                <a:latin typeface="Arial"/>
                <a:ea typeface="Arial"/>
                <a:cs typeface="Arial"/>
                <a:sym typeface="Arial"/>
              </a:rPr>
              <a:t> has been widely applied to study polymer/CNT composites. </a:t>
            </a:r>
            <a:endParaRPr>
              <a:latin typeface="Calibri"/>
              <a:ea typeface="Calibri"/>
              <a:cs typeface="Calibri"/>
              <a:sym typeface="Calibri"/>
            </a:endParaRPr>
          </a:p>
        </p:txBody>
      </p:sp>
      <p:sp>
        <p:nvSpPr>
          <p:cNvPr id="228" name="Google Shape;228;p37"/>
          <p:cNvSpPr/>
          <p:nvPr/>
        </p:nvSpPr>
        <p:spPr>
          <a:xfrm>
            <a:off x="371250" y="1397900"/>
            <a:ext cx="448200" cy="477900"/>
          </a:xfrm>
          <a:prstGeom prst="roundRect">
            <a:avLst>
              <a:gd fmla="val 8278" name="adj"/>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500">
                <a:solidFill>
                  <a:schemeClr val="lt1"/>
                </a:solidFill>
                <a:latin typeface="Dosis"/>
                <a:ea typeface="Dosis"/>
                <a:cs typeface="Dosis"/>
                <a:sym typeface="Dosis"/>
              </a:rPr>
              <a:t>1</a:t>
            </a:r>
            <a:endParaRPr/>
          </a:p>
        </p:txBody>
      </p:sp>
      <p:sp>
        <p:nvSpPr>
          <p:cNvPr id="229" name="Google Shape;229;p37"/>
          <p:cNvSpPr/>
          <p:nvPr/>
        </p:nvSpPr>
        <p:spPr>
          <a:xfrm>
            <a:off x="371250" y="3032250"/>
            <a:ext cx="448200" cy="477900"/>
          </a:xfrm>
          <a:prstGeom prst="roundRect">
            <a:avLst>
              <a:gd fmla="val 8278" name="adj"/>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500">
                <a:solidFill>
                  <a:schemeClr val="lt1"/>
                </a:solidFill>
                <a:latin typeface="Dosis"/>
                <a:ea typeface="Dosis"/>
                <a:cs typeface="Dosis"/>
                <a:sym typeface="Dosis"/>
              </a:rPr>
              <a:t>2</a:t>
            </a:r>
            <a:endParaRPr/>
          </a:p>
        </p:txBody>
      </p:sp>
      <p:sp>
        <p:nvSpPr>
          <p:cNvPr id="230" name="Google Shape;230;p37"/>
          <p:cNvSpPr/>
          <p:nvPr/>
        </p:nvSpPr>
        <p:spPr>
          <a:xfrm>
            <a:off x="371250" y="3814450"/>
            <a:ext cx="448200" cy="477900"/>
          </a:xfrm>
          <a:prstGeom prst="roundRect">
            <a:avLst>
              <a:gd fmla="val 8278" name="adj"/>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500">
                <a:solidFill>
                  <a:schemeClr val="lt1"/>
                </a:solidFill>
                <a:latin typeface="Dosis"/>
                <a:ea typeface="Dosis"/>
                <a:cs typeface="Dosis"/>
                <a:sym typeface="Dosis"/>
              </a:rPr>
              <a:t>3</a:t>
            </a:r>
            <a:endParaRPr/>
          </a:p>
        </p:txBody>
      </p:sp>
      <p:pic>
        <p:nvPicPr>
          <p:cNvPr id="231" name="Google Shape;231;p37"/>
          <p:cNvPicPr preferRelativeResize="0"/>
          <p:nvPr/>
        </p:nvPicPr>
        <p:blipFill>
          <a:blip r:embed="rId3">
            <a:alphaModFix/>
          </a:blip>
          <a:stretch>
            <a:fillRect/>
          </a:stretch>
        </p:blipFill>
        <p:spPr>
          <a:xfrm>
            <a:off x="5084388" y="1173063"/>
            <a:ext cx="3670174" cy="277642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20"/>
          <p:cNvSpPr txBox="1"/>
          <p:nvPr>
            <p:ph type="title"/>
          </p:nvPr>
        </p:nvSpPr>
        <p:spPr>
          <a:xfrm>
            <a:off x="311700" y="521225"/>
            <a:ext cx="8520600" cy="6132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n"/>
              <a:t>Introduction to Molecular Dynamics</a:t>
            </a:r>
            <a:endParaRPr b="1"/>
          </a:p>
        </p:txBody>
      </p:sp>
      <p:sp>
        <p:nvSpPr>
          <p:cNvPr id="111" name="Google Shape;111;p20"/>
          <p:cNvSpPr txBox="1"/>
          <p:nvPr>
            <p:ph idx="1" type="body"/>
          </p:nvPr>
        </p:nvSpPr>
        <p:spPr>
          <a:xfrm>
            <a:off x="311700" y="1171600"/>
            <a:ext cx="8520600" cy="3397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sz="1300"/>
          </a:p>
          <a:p>
            <a:pPr indent="0" lvl="0" marL="0" rtl="0" algn="l">
              <a:spcBef>
                <a:spcPts val="1200"/>
              </a:spcBef>
              <a:spcAft>
                <a:spcPts val="0"/>
              </a:spcAft>
              <a:buNone/>
            </a:pPr>
            <a:r>
              <a:t/>
            </a:r>
            <a:endParaRPr sz="1300"/>
          </a:p>
          <a:p>
            <a:pPr indent="0" lvl="0" marL="0" rtl="0" algn="l">
              <a:spcBef>
                <a:spcPts val="1200"/>
              </a:spcBef>
              <a:spcAft>
                <a:spcPts val="0"/>
              </a:spcAft>
              <a:buNone/>
            </a:pPr>
            <a:r>
              <a:t/>
            </a:r>
            <a:endParaRPr sz="1300"/>
          </a:p>
          <a:p>
            <a:pPr indent="0" lvl="0" marL="0" rtl="0" algn="l">
              <a:spcBef>
                <a:spcPts val="1200"/>
              </a:spcBef>
              <a:spcAft>
                <a:spcPts val="0"/>
              </a:spcAft>
              <a:buNone/>
            </a:pPr>
            <a:r>
              <a:t/>
            </a:r>
            <a:endParaRPr sz="1300"/>
          </a:p>
          <a:p>
            <a:pPr indent="0" lvl="0" marL="0" rtl="0" algn="l">
              <a:spcBef>
                <a:spcPts val="1200"/>
              </a:spcBef>
              <a:spcAft>
                <a:spcPts val="0"/>
              </a:spcAft>
              <a:buNone/>
            </a:pPr>
            <a:r>
              <a:t/>
            </a:r>
            <a:endParaRPr sz="1300"/>
          </a:p>
          <a:p>
            <a:pPr indent="0" lvl="0" marL="0" rtl="0" algn="l">
              <a:spcBef>
                <a:spcPts val="1200"/>
              </a:spcBef>
              <a:spcAft>
                <a:spcPts val="0"/>
              </a:spcAft>
              <a:buNone/>
            </a:pPr>
            <a:r>
              <a:t/>
            </a:r>
            <a:endParaRPr sz="1300"/>
          </a:p>
          <a:p>
            <a:pPr indent="0" lvl="0" marL="0" rtl="0" algn="ctr">
              <a:spcBef>
                <a:spcPts val="1200"/>
              </a:spcBef>
              <a:spcAft>
                <a:spcPts val="0"/>
              </a:spcAft>
              <a:buNone/>
            </a:pPr>
            <a:r>
              <a:rPr lang="en" sz="1300">
                <a:latin typeface="Calibri"/>
                <a:ea typeface="Calibri"/>
                <a:cs typeface="Calibri"/>
                <a:sym typeface="Calibri"/>
              </a:rPr>
              <a:t>Molecular dynamics (MD) is a computer simulation method for analyzing the physical movements of atoms and molecules. </a:t>
            </a:r>
            <a:endParaRPr sz="1300">
              <a:latin typeface="Calibri"/>
              <a:ea typeface="Calibri"/>
              <a:cs typeface="Calibri"/>
              <a:sym typeface="Calibri"/>
            </a:endParaRPr>
          </a:p>
          <a:p>
            <a:pPr indent="0" lvl="0" marL="0" rtl="0" algn="ctr">
              <a:spcBef>
                <a:spcPts val="0"/>
              </a:spcBef>
              <a:spcAft>
                <a:spcPts val="0"/>
              </a:spcAft>
              <a:buClr>
                <a:schemeClr val="dk1"/>
              </a:buClr>
              <a:buSzPts val="1100"/>
              <a:buFont typeface="Arial"/>
              <a:buNone/>
            </a:pPr>
            <a:r>
              <a:rPr lang="en" sz="1300">
                <a:latin typeface="Calibri"/>
                <a:ea typeface="Calibri"/>
                <a:cs typeface="Calibri"/>
                <a:sym typeface="Calibri"/>
              </a:rPr>
              <a:t>For a fixed amount of time, the atoms and molecules are allowed to interact, providing insight into the system's dynamic "evolution."</a:t>
            </a:r>
            <a:endParaRPr sz="1300">
              <a:latin typeface="Calibri"/>
              <a:ea typeface="Calibri"/>
              <a:cs typeface="Calibri"/>
              <a:sym typeface="Calibri"/>
            </a:endParaRPr>
          </a:p>
          <a:p>
            <a:pPr indent="0" lvl="0" marL="0" rtl="0" algn="ctr">
              <a:spcBef>
                <a:spcPts val="0"/>
              </a:spcBef>
              <a:spcAft>
                <a:spcPts val="1200"/>
              </a:spcAft>
              <a:buNone/>
            </a:pPr>
            <a:r>
              <a:t/>
            </a:r>
            <a:endParaRPr sz="1300"/>
          </a:p>
        </p:txBody>
      </p:sp>
      <p:pic>
        <p:nvPicPr>
          <p:cNvPr id="112" name="Google Shape;112;p20"/>
          <p:cNvPicPr preferRelativeResize="0"/>
          <p:nvPr/>
        </p:nvPicPr>
        <p:blipFill>
          <a:blip r:embed="rId3">
            <a:alphaModFix/>
          </a:blip>
          <a:stretch>
            <a:fillRect/>
          </a:stretch>
        </p:blipFill>
        <p:spPr>
          <a:xfrm>
            <a:off x="2372750" y="1116825"/>
            <a:ext cx="3935525" cy="22574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38"/>
          <p:cNvSpPr txBox="1"/>
          <p:nvPr>
            <p:ph type="title"/>
          </p:nvPr>
        </p:nvSpPr>
        <p:spPr>
          <a:xfrm>
            <a:off x="259200" y="182600"/>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sz="2444">
                <a:latin typeface="Arial"/>
                <a:ea typeface="Arial"/>
                <a:cs typeface="Arial"/>
                <a:sym typeface="Arial"/>
              </a:rPr>
              <a:t>What are we trying to determine using the simulations?</a:t>
            </a:r>
            <a:endParaRPr b="1" sz="2444">
              <a:latin typeface="Arial"/>
              <a:ea typeface="Arial"/>
              <a:cs typeface="Arial"/>
              <a:sym typeface="Arial"/>
            </a:endParaRPr>
          </a:p>
          <a:p>
            <a:pPr indent="0" lvl="0" marL="0" rtl="0" algn="l">
              <a:spcBef>
                <a:spcPts val="0"/>
              </a:spcBef>
              <a:spcAft>
                <a:spcPts val="0"/>
              </a:spcAft>
              <a:buNone/>
            </a:pPr>
            <a:r>
              <a:t/>
            </a:r>
            <a:endParaRPr/>
          </a:p>
        </p:txBody>
      </p:sp>
      <p:sp>
        <p:nvSpPr>
          <p:cNvPr id="237" name="Google Shape;237;p38"/>
          <p:cNvSpPr txBox="1"/>
          <p:nvPr>
            <p:ph idx="1" type="body"/>
          </p:nvPr>
        </p:nvSpPr>
        <p:spPr>
          <a:xfrm>
            <a:off x="311700" y="667750"/>
            <a:ext cx="8757600" cy="394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latin typeface="Arial"/>
                <a:ea typeface="Arial"/>
                <a:cs typeface="Arial"/>
                <a:sym typeface="Arial"/>
              </a:rPr>
              <a:t>In general, </a:t>
            </a:r>
            <a:endParaRPr sz="1500">
              <a:latin typeface="Arial"/>
              <a:ea typeface="Arial"/>
              <a:cs typeface="Arial"/>
              <a:sym typeface="Arial"/>
            </a:endParaRPr>
          </a:p>
          <a:p>
            <a:pPr indent="-323850" lvl="0" marL="457200" rtl="0" algn="l">
              <a:spcBef>
                <a:spcPts val="0"/>
              </a:spcBef>
              <a:spcAft>
                <a:spcPts val="0"/>
              </a:spcAft>
              <a:buSzPts val="1500"/>
              <a:buFont typeface="Arial"/>
              <a:buChar char="●"/>
            </a:pPr>
            <a:r>
              <a:rPr b="1" lang="en" sz="1500">
                <a:latin typeface="Arial"/>
                <a:ea typeface="Arial"/>
                <a:cs typeface="Arial"/>
                <a:sym typeface="Arial"/>
              </a:rPr>
              <a:t>Semicrystalline thermoplastic polymers</a:t>
            </a:r>
            <a:r>
              <a:rPr lang="en" sz="1500">
                <a:latin typeface="Arial"/>
                <a:ea typeface="Arial"/>
                <a:cs typeface="Arial"/>
                <a:sym typeface="Arial"/>
              </a:rPr>
              <a:t> - large strains</a:t>
            </a:r>
            <a:endParaRPr sz="1500">
              <a:latin typeface="Arial"/>
              <a:ea typeface="Arial"/>
              <a:cs typeface="Arial"/>
              <a:sym typeface="Arial"/>
            </a:endParaRPr>
          </a:p>
          <a:p>
            <a:pPr indent="-323850" lvl="0" marL="457200" rtl="0" algn="l">
              <a:spcBef>
                <a:spcPts val="0"/>
              </a:spcBef>
              <a:spcAft>
                <a:spcPts val="0"/>
              </a:spcAft>
              <a:buSzPts val="1500"/>
              <a:buFont typeface="Arial"/>
              <a:buChar char="●"/>
            </a:pPr>
            <a:r>
              <a:rPr b="1" lang="en" sz="1500">
                <a:latin typeface="Arial"/>
                <a:ea typeface="Arial"/>
                <a:cs typeface="Arial"/>
                <a:sym typeface="Arial"/>
              </a:rPr>
              <a:t>Amorphous materials</a:t>
            </a:r>
            <a:r>
              <a:rPr lang="en" sz="1500">
                <a:latin typeface="Arial"/>
                <a:ea typeface="Arial"/>
                <a:cs typeface="Arial"/>
                <a:sym typeface="Arial"/>
              </a:rPr>
              <a:t> - only small elastic strain before either fracture or yielding takes place. </a:t>
            </a:r>
            <a:endParaRPr sz="1500">
              <a:latin typeface="Arial"/>
              <a:ea typeface="Arial"/>
              <a:cs typeface="Arial"/>
              <a:sym typeface="Arial"/>
            </a:endParaRPr>
          </a:p>
          <a:p>
            <a:pPr indent="0" lvl="0" marL="0" rtl="0" algn="l">
              <a:spcBef>
                <a:spcPts val="0"/>
              </a:spcBef>
              <a:spcAft>
                <a:spcPts val="0"/>
              </a:spcAft>
              <a:buNone/>
            </a:pPr>
            <a:r>
              <a:t/>
            </a:r>
            <a:endParaRPr sz="1500">
              <a:latin typeface="Arial"/>
              <a:ea typeface="Arial"/>
              <a:cs typeface="Arial"/>
              <a:sym typeface="Arial"/>
            </a:endParaRPr>
          </a:p>
          <a:p>
            <a:pPr indent="0" lvl="0" marL="0" rtl="0" algn="l">
              <a:spcBef>
                <a:spcPts val="0"/>
              </a:spcBef>
              <a:spcAft>
                <a:spcPts val="0"/>
              </a:spcAft>
              <a:buNone/>
            </a:pPr>
            <a:r>
              <a:rPr b="1" lang="en" sz="1500">
                <a:latin typeface="Arial"/>
                <a:ea typeface="Arial"/>
                <a:cs typeface="Arial"/>
                <a:sym typeface="Arial"/>
              </a:rPr>
              <a:t>UTS or yield stress</a:t>
            </a:r>
            <a:r>
              <a:rPr lang="en" sz="1500">
                <a:latin typeface="Arial"/>
                <a:ea typeface="Arial"/>
                <a:cs typeface="Arial"/>
                <a:sym typeface="Arial"/>
              </a:rPr>
              <a:t> - governed by the </a:t>
            </a:r>
            <a:r>
              <a:rPr b="1" lang="en" sz="1500">
                <a:latin typeface="Arial"/>
                <a:ea typeface="Arial"/>
                <a:cs typeface="Arial"/>
                <a:sym typeface="Arial"/>
              </a:rPr>
              <a:t>presence of defects</a:t>
            </a:r>
            <a:r>
              <a:rPr lang="en" sz="1500">
                <a:latin typeface="Arial"/>
                <a:ea typeface="Arial"/>
                <a:cs typeface="Arial"/>
                <a:sym typeface="Arial"/>
              </a:rPr>
              <a:t>, </a:t>
            </a:r>
            <a:endParaRPr sz="1500">
              <a:latin typeface="Arial"/>
              <a:ea typeface="Arial"/>
              <a:cs typeface="Arial"/>
              <a:sym typeface="Arial"/>
            </a:endParaRPr>
          </a:p>
          <a:p>
            <a:pPr indent="0" lvl="0" marL="0" rtl="0" algn="l">
              <a:spcBef>
                <a:spcPts val="0"/>
              </a:spcBef>
              <a:spcAft>
                <a:spcPts val="0"/>
              </a:spcAft>
              <a:buNone/>
            </a:pPr>
            <a:r>
              <a:rPr lang="en" sz="1500">
                <a:latin typeface="Arial"/>
                <a:ea typeface="Arial"/>
                <a:cs typeface="Arial"/>
                <a:sym typeface="Arial"/>
              </a:rPr>
              <a:t>For calculating UTS or Yield Stress, bulk properties of the material → more pertinent than the local atomic structure. </a:t>
            </a:r>
            <a:endParaRPr sz="1500">
              <a:latin typeface="Arial"/>
              <a:ea typeface="Arial"/>
              <a:cs typeface="Arial"/>
              <a:sym typeface="Arial"/>
            </a:endParaRPr>
          </a:p>
          <a:p>
            <a:pPr indent="0" lvl="0" marL="0" rtl="0" algn="l">
              <a:spcBef>
                <a:spcPts val="0"/>
              </a:spcBef>
              <a:spcAft>
                <a:spcPts val="0"/>
              </a:spcAft>
              <a:buNone/>
            </a:pPr>
            <a:r>
              <a:t/>
            </a:r>
            <a:endParaRPr sz="1500">
              <a:latin typeface="Arial"/>
              <a:ea typeface="Arial"/>
              <a:cs typeface="Arial"/>
              <a:sym typeface="Arial"/>
            </a:endParaRPr>
          </a:p>
          <a:p>
            <a:pPr indent="0" lvl="0" marL="0" rtl="0" algn="l">
              <a:spcBef>
                <a:spcPts val="0"/>
              </a:spcBef>
              <a:spcAft>
                <a:spcPts val="0"/>
              </a:spcAft>
              <a:buNone/>
            </a:pPr>
            <a:r>
              <a:rPr lang="en" sz="1500">
                <a:latin typeface="Arial"/>
                <a:ea typeface="Arial"/>
                <a:cs typeface="Arial"/>
                <a:sym typeface="Arial"/>
              </a:rPr>
              <a:t>Hence, it is </a:t>
            </a:r>
            <a:r>
              <a:rPr b="1" lang="en" sz="1500">
                <a:latin typeface="Arial"/>
                <a:ea typeface="Arial"/>
                <a:cs typeface="Arial"/>
                <a:sym typeface="Arial"/>
              </a:rPr>
              <a:t>computationally very difficult</a:t>
            </a:r>
            <a:r>
              <a:rPr lang="en" sz="1500">
                <a:latin typeface="Arial"/>
                <a:ea typeface="Arial"/>
                <a:cs typeface="Arial"/>
                <a:sym typeface="Arial"/>
              </a:rPr>
              <a:t> to calculate the </a:t>
            </a:r>
            <a:r>
              <a:rPr b="1" lang="en" sz="1500">
                <a:latin typeface="Arial"/>
                <a:ea typeface="Arial"/>
                <a:cs typeface="Arial"/>
                <a:sym typeface="Arial"/>
              </a:rPr>
              <a:t>strength of pure polymer systems and composite systems</a:t>
            </a:r>
            <a:r>
              <a:rPr lang="en" sz="1500">
                <a:latin typeface="Arial"/>
                <a:ea typeface="Arial"/>
                <a:cs typeface="Arial"/>
                <a:sym typeface="Arial"/>
              </a:rPr>
              <a:t> undergoing </a:t>
            </a:r>
            <a:r>
              <a:rPr b="1" lang="en" sz="1500">
                <a:latin typeface="Arial"/>
                <a:ea typeface="Arial"/>
                <a:cs typeface="Arial"/>
                <a:sym typeface="Arial"/>
              </a:rPr>
              <a:t>large</a:t>
            </a:r>
            <a:r>
              <a:rPr lang="en" sz="1500">
                <a:latin typeface="Arial"/>
                <a:ea typeface="Arial"/>
                <a:cs typeface="Arial"/>
                <a:sym typeface="Arial"/>
              </a:rPr>
              <a:t> plastic deformation using the MD Method. </a:t>
            </a:r>
            <a:endParaRPr sz="1500">
              <a:latin typeface="Arial"/>
              <a:ea typeface="Arial"/>
              <a:cs typeface="Arial"/>
              <a:sym typeface="Arial"/>
            </a:endParaRPr>
          </a:p>
          <a:p>
            <a:pPr indent="0" lvl="0" marL="0" rtl="0" algn="l">
              <a:spcBef>
                <a:spcPts val="0"/>
              </a:spcBef>
              <a:spcAft>
                <a:spcPts val="0"/>
              </a:spcAft>
              <a:buNone/>
            </a:pPr>
            <a:r>
              <a:t/>
            </a:r>
            <a:endParaRPr sz="1500">
              <a:latin typeface="Arial"/>
              <a:ea typeface="Arial"/>
              <a:cs typeface="Arial"/>
              <a:sym typeface="Arial"/>
            </a:endParaRPr>
          </a:p>
          <a:p>
            <a:pPr indent="0" lvl="0" marL="0" rtl="0" algn="l">
              <a:spcBef>
                <a:spcPts val="0"/>
              </a:spcBef>
              <a:spcAft>
                <a:spcPts val="0"/>
              </a:spcAft>
              <a:buNone/>
            </a:pPr>
            <a:r>
              <a:rPr lang="en" sz="1500">
                <a:latin typeface="Arial"/>
                <a:ea typeface="Arial"/>
                <a:cs typeface="Arial"/>
                <a:sym typeface="Arial"/>
              </a:rPr>
              <a:t>Due to this reason, the current study focuses on the calculation of </a:t>
            </a:r>
            <a:r>
              <a:rPr b="1" lang="en" sz="1500">
                <a:highlight>
                  <a:srgbClr val="FF9900"/>
                </a:highlight>
                <a:latin typeface="Arial"/>
                <a:ea typeface="Arial"/>
                <a:cs typeface="Arial"/>
                <a:sym typeface="Arial"/>
              </a:rPr>
              <a:t>low strain elastic moduli only</a:t>
            </a:r>
            <a:endParaRPr sz="1500">
              <a:highlight>
                <a:srgbClr val="FF9900"/>
              </a:highlight>
              <a:latin typeface="Arial"/>
              <a:ea typeface="Arial"/>
              <a:cs typeface="Arial"/>
              <a:sym typeface="Arial"/>
            </a:endParaRPr>
          </a:p>
          <a:p>
            <a:pPr indent="0" lvl="0" marL="0" rtl="0" algn="l">
              <a:spcBef>
                <a:spcPts val="0"/>
              </a:spcBef>
              <a:spcAft>
                <a:spcPts val="0"/>
              </a:spcAft>
              <a:buNone/>
            </a:pPr>
            <a:r>
              <a:rPr lang="en" sz="1500">
                <a:latin typeface="Arial"/>
                <a:ea typeface="Arial"/>
                <a:cs typeface="Arial"/>
                <a:sym typeface="Arial"/>
              </a:rPr>
              <a:t> </a:t>
            </a:r>
            <a:endParaRPr sz="1500">
              <a:latin typeface="Arial"/>
              <a:ea typeface="Arial"/>
              <a:cs typeface="Arial"/>
              <a:sym typeface="Arial"/>
            </a:endParaRPr>
          </a:p>
          <a:p>
            <a:pPr indent="0" lvl="0" marL="0" rtl="0" algn="l">
              <a:spcBef>
                <a:spcPts val="0"/>
              </a:spcBef>
              <a:spcAft>
                <a:spcPts val="0"/>
              </a:spcAft>
              <a:buNone/>
            </a:pPr>
            <a:r>
              <a:rPr b="1" lang="en" sz="1500">
                <a:highlight>
                  <a:schemeClr val="accent4"/>
                </a:highlight>
                <a:latin typeface="Arial"/>
                <a:ea typeface="Arial"/>
                <a:cs typeface="Arial"/>
                <a:sym typeface="Arial"/>
              </a:rPr>
              <a:t>Motivation</a:t>
            </a:r>
            <a:r>
              <a:rPr lang="en" sz="1500">
                <a:highlight>
                  <a:schemeClr val="accent4"/>
                </a:highlight>
                <a:latin typeface="Arial"/>
                <a:ea typeface="Arial"/>
                <a:cs typeface="Arial"/>
                <a:sym typeface="Arial"/>
              </a:rPr>
              <a:t>- elucidation of the effect of </a:t>
            </a:r>
            <a:r>
              <a:rPr b="1" lang="en" sz="1500">
                <a:highlight>
                  <a:schemeClr val="accent4"/>
                </a:highlight>
                <a:latin typeface="Arial"/>
                <a:ea typeface="Arial"/>
                <a:cs typeface="Arial"/>
                <a:sym typeface="Arial"/>
              </a:rPr>
              <a:t>interfacial interaction energy between CNTs and polymer matrix.</a:t>
            </a:r>
            <a:endParaRPr b="1" sz="1500">
              <a:highlight>
                <a:schemeClr val="accent4"/>
              </a:highlight>
              <a:latin typeface="Arial"/>
              <a:ea typeface="Arial"/>
              <a:cs typeface="Arial"/>
              <a:sym typeface="Arial"/>
            </a:endParaRPr>
          </a:p>
          <a:p>
            <a:pPr indent="0" lvl="0" marL="0" rtl="0" algn="l">
              <a:spcBef>
                <a:spcPts val="0"/>
              </a:spcBef>
              <a:spcAft>
                <a:spcPts val="120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39"/>
          <p:cNvSpPr txBox="1"/>
          <p:nvPr>
            <p:ph type="title"/>
          </p:nvPr>
        </p:nvSpPr>
        <p:spPr>
          <a:xfrm>
            <a:off x="311700" y="424050"/>
            <a:ext cx="8520600" cy="613200"/>
          </a:xfrm>
          <a:prstGeom prst="rect">
            <a:avLst/>
          </a:prstGeom>
        </p:spPr>
        <p:txBody>
          <a:bodyPr anchorCtr="0" anchor="t" bIns="91425" lIns="91425" spcFirstLastPara="1" rIns="91425" wrap="square" tIns="91425">
            <a:normAutofit fontScale="90000"/>
          </a:bodyPr>
          <a:lstStyle/>
          <a:p>
            <a:pPr indent="0" lvl="0" marL="0" rtl="0" algn="ctr">
              <a:lnSpc>
                <a:spcPct val="115000"/>
              </a:lnSpc>
              <a:spcBef>
                <a:spcPts val="0"/>
              </a:spcBef>
              <a:spcAft>
                <a:spcPts val="0"/>
              </a:spcAft>
              <a:buClr>
                <a:schemeClr val="dk1"/>
              </a:buClr>
              <a:buSzPct val="41078"/>
              <a:buFont typeface="Arial"/>
              <a:buNone/>
            </a:pPr>
            <a:r>
              <a:rPr b="1" lang="en" sz="2677">
                <a:latin typeface="Arial"/>
                <a:ea typeface="Arial"/>
                <a:cs typeface="Arial"/>
                <a:sym typeface="Arial"/>
              </a:rPr>
              <a:t>Building Molecular Model of the Polymer Matrix</a:t>
            </a:r>
            <a:endParaRPr b="1" sz="2677">
              <a:latin typeface="Arial"/>
              <a:ea typeface="Arial"/>
              <a:cs typeface="Arial"/>
              <a:sym typeface="Arial"/>
            </a:endParaRPr>
          </a:p>
          <a:p>
            <a:pPr indent="0" lvl="0" marL="0" rtl="0" algn="l">
              <a:spcBef>
                <a:spcPts val="0"/>
              </a:spcBef>
              <a:spcAft>
                <a:spcPts val="0"/>
              </a:spcAft>
              <a:buClr>
                <a:schemeClr val="dk1"/>
              </a:buClr>
              <a:buSzPct val="36666"/>
              <a:buFont typeface="Arial"/>
              <a:buNone/>
            </a:pPr>
            <a:r>
              <a:t/>
            </a:r>
            <a:endParaRPr/>
          </a:p>
          <a:p>
            <a:pPr indent="0" lvl="0" marL="0" rtl="0" algn="l">
              <a:spcBef>
                <a:spcPts val="0"/>
              </a:spcBef>
              <a:spcAft>
                <a:spcPts val="0"/>
              </a:spcAft>
              <a:buNone/>
            </a:pPr>
            <a:r>
              <a:t/>
            </a:r>
            <a:endParaRPr/>
          </a:p>
        </p:txBody>
      </p:sp>
      <p:pic>
        <p:nvPicPr>
          <p:cNvPr id="243" name="Google Shape;243;p39"/>
          <p:cNvPicPr preferRelativeResize="0"/>
          <p:nvPr/>
        </p:nvPicPr>
        <p:blipFill rotWithShape="1">
          <a:blip r:embed="rId3">
            <a:alphaModFix/>
          </a:blip>
          <a:srcRect b="0" l="35270" r="0" t="19813"/>
          <a:stretch/>
        </p:blipFill>
        <p:spPr>
          <a:xfrm>
            <a:off x="267200" y="1795000"/>
            <a:ext cx="1471547" cy="1860780"/>
          </a:xfrm>
          <a:prstGeom prst="rect">
            <a:avLst/>
          </a:prstGeom>
          <a:noFill/>
          <a:ln>
            <a:noFill/>
          </a:ln>
          <a:effectLst>
            <a:outerShdw blurRad="57150" rotWithShape="0" algn="bl" dir="3180000" dist="19050">
              <a:srgbClr val="000000">
                <a:alpha val="50000"/>
              </a:srgbClr>
            </a:outerShdw>
          </a:effectLst>
        </p:spPr>
      </p:pic>
      <p:pic>
        <p:nvPicPr>
          <p:cNvPr id="244" name="Google Shape;244;p39"/>
          <p:cNvPicPr preferRelativeResize="0"/>
          <p:nvPr/>
        </p:nvPicPr>
        <p:blipFill rotWithShape="1">
          <a:blip r:embed="rId3">
            <a:alphaModFix/>
          </a:blip>
          <a:srcRect b="0" l="35270" r="0" t="19813"/>
          <a:stretch/>
        </p:blipFill>
        <p:spPr>
          <a:xfrm>
            <a:off x="2685253" y="1794996"/>
            <a:ext cx="1471547" cy="1860780"/>
          </a:xfrm>
          <a:prstGeom prst="rect">
            <a:avLst/>
          </a:prstGeom>
          <a:noFill/>
          <a:ln>
            <a:noFill/>
          </a:ln>
          <a:effectLst>
            <a:outerShdw blurRad="57150" rotWithShape="0" algn="bl" dir="3180000" dist="19050">
              <a:srgbClr val="000000">
                <a:alpha val="50000"/>
              </a:srgbClr>
            </a:outerShdw>
          </a:effectLst>
        </p:spPr>
      </p:pic>
      <p:sp>
        <p:nvSpPr>
          <p:cNvPr id="245" name="Google Shape;245;p39"/>
          <p:cNvSpPr/>
          <p:nvPr/>
        </p:nvSpPr>
        <p:spPr>
          <a:xfrm>
            <a:off x="1832276" y="2339806"/>
            <a:ext cx="963000" cy="907500"/>
          </a:xfrm>
          <a:prstGeom prst="mathPlus">
            <a:avLst>
              <a:gd fmla="val 23520" name="adj1"/>
            </a:avLst>
          </a:prstGeom>
          <a:solidFill>
            <a:srgbClr val="741B47"/>
          </a:solidFill>
          <a:ln cap="flat" cmpd="sng" w="9525">
            <a:solidFill>
              <a:schemeClr val="dk2"/>
            </a:solidFill>
            <a:prstDash val="solid"/>
            <a:round/>
            <a:headEnd len="sm" w="sm" type="none"/>
            <a:tailEnd len="sm" w="sm" type="none"/>
          </a:ln>
          <a:effectLst>
            <a:outerShdw blurRad="57150" rotWithShape="0" algn="bl" dir="318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39"/>
          <p:cNvSpPr txBox="1"/>
          <p:nvPr>
            <p:ph idx="1" type="body"/>
          </p:nvPr>
        </p:nvSpPr>
        <p:spPr>
          <a:xfrm>
            <a:off x="4428300" y="1406600"/>
            <a:ext cx="4404000" cy="3397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1700">
                <a:highlight>
                  <a:schemeClr val="accent4"/>
                </a:highlight>
                <a:latin typeface="Arial"/>
                <a:ea typeface="Arial"/>
                <a:cs typeface="Arial"/>
                <a:sym typeface="Arial"/>
              </a:rPr>
              <a:t>Two chains of PMMA (80% syndiotactic) - each with 50 repeat units</a:t>
            </a:r>
            <a:endParaRPr b="1" sz="1700">
              <a:highlight>
                <a:schemeClr val="accent4"/>
              </a:highlight>
              <a:latin typeface="Arial"/>
              <a:ea typeface="Arial"/>
              <a:cs typeface="Arial"/>
              <a:sym typeface="Arial"/>
            </a:endParaRPr>
          </a:p>
          <a:p>
            <a:pPr indent="0" lvl="0" marL="0" rtl="0" algn="l">
              <a:spcBef>
                <a:spcPts val="1200"/>
              </a:spcBef>
              <a:spcAft>
                <a:spcPts val="0"/>
              </a:spcAft>
              <a:buNone/>
            </a:pPr>
            <a:r>
              <a:rPr b="1" lang="en" sz="1700">
                <a:highlight>
                  <a:schemeClr val="accent4"/>
                </a:highlight>
                <a:latin typeface="Arial"/>
                <a:ea typeface="Arial"/>
                <a:cs typeface="Arial"/>
                <a:sym typeface="Arial"/>
              </a:rPr>
              <a:t>Built in a Periodic Box</a:t>
            </a:r>
            <a:endParaRPr b="1" sz="1700">
              <a:highlight>
                <a:schemeClr val="accent4"/>
              </a:highlight>
              <a:latin typeface="Arial"/>
              <a:ea typeface="Arial"/>
              <a:cs typeface="Arial"/>
              <a:sym typeface="Arial"/>
            </a:endParaRPr>
          </a:p>
          <a:p>
            <a:pPr indent="0" lvl="0" marL="0" rtl="0" algn="l">
              <a:spcBef>
                <a:spcPts val="1200"/>
              </a:spcBef>
              <a:spcAft>
                <a:spcPts val="0"/>
              </a:spcAft>
              <a:buNone/>
            </a:pPr>
            <a:r>
              <a:rPr b="1" lang="en" sz="1700">
                <a:highlight>
                  <a:schemeClr val="accent4"/>
                </a:highlight>
                <a:latin typeface="Arial"/>
                <a:ea typeface="Arial"/>
                <a:cs typeface="Arial"/>
                <a:sym typeface="Arial"/>
              </a:rPr>
              <a:t>With </a:t>
            </a:r>
            <a:r>
              <a:rPr b="1" lang="en" sz="1700">
                <a:highlight>
                  <a:schemeClr val="accent4"/>
                </a:highlight>
                <a:latin typeface="Arial"/>
                <a:ea typeface="Arial"/>
                <a:cs typeface="Arial"/>
                <a:sym typeface="Arial"/>
              </a:rPr>
              <a:t>Initial density = 0.1g/cm3</a:t>
            </a:r>
            <a:endParaRPr b="1" sz="1700">
              <a:highlight>
                <a:schemeClr val="accent4"/>
              </a:highlight>
              <a:latin typeface="Arial"/>
              <a:ea typeface="Arial"/>
              <a:cs typeface="Arial"/>
              <a:sym typeface="Arial"/>
            </a:endParaRPr>
          </a:p>
          <a:p>
            <a:pPr indent="0" lvl="0" marL="0" rtl="0" algn="l">
              <a:spcBef>
                <a:spcPts val="1200"/>
              </a:spcBef>
              <a:spcAft>
                <a:spcPts val="1200"/>
              </a:spcAft>
              <a:buNone/>
            </a:pPr>
            <a:r>
              <a:rPr b="1" lang="en" sz="1700">
                <a:highlight>
                  <a:schemeClr val="accent4"/>
                </a:highlight>
                <a:latin typeface="Arial"/>
                <a:ea typeface="Arial"/>
                <a:cs typeface="Arial"/>
                <a:sym typeface="Arial"/>
              </a:rPr>
              <a:t>Using DREIDING Force Field Parameters</a:t>
            </a:r>
            <a:endParaRPr b="1" sz="1700">
              <a:highlight>
                <a:schemeClr val="accent4"/>
              </a:highlight>
              <a:latin typeface="Arial"/>
              <a:ea typeface="Arial"/>
              <a:cs typeface="Arial"/>
              <a:sym typeface="Arial"/>
            </a:endParaRPr>
          </a:p>
        </p:txBody>
      </p:sp>
      <p:sp>
        <p:nvSpPr>
          <p:cNvPr id="247" name="Google Shape;247;p39"/>
          <p:cNvSpPr txBox="1"/>
          <p:nvPr/>
        </p:nvSpPr>
        <p:spPr>
          <a:xfrm>
            <a:off x="3726425" y="2739700"/>
            <a:ext cx="5437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Old Standard TT"/>
              <a:ea typeface="Old Standard TT"/>
              <a:cs typeface="Old Standard TT"/>
              <a:sym typeface="Old Standard TT"/>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40"/>
          <p:cNvSpPr txBox="1"/>
          <p:nvPr>
            <p:ph type="title"/>
          </p:nvPr>
        </p:nvSpPr>
        <p:spPr>
          <a:xfrm>
            <a:off x="311700" y="277075"/>
            <a:ext cx="8520600" cy="6132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Clr>
                <a:schemeClr val="dk1"/>
              </a:buClr>
              <a:buSzPct val="41078"/>
              <a:buFont typeface="Arial"/>
              <a:buNone/>
            </a:pPr>
            <a:r>
              <a:rPr b="1" lang="en" sz="2677">
                <a:latin typeface="Arial"/>
                <a:ea typeface="Arial"/>
                <a:cs typeface="Arial"/>
                <a:sym typeface="Arial"/>
              </a:rPr>
              <a:t>Building Molecular Model of the Polymer Matrix</a:t>
            </a:r>
            <a:endParaRPr b="1" sz="2677">
              <a:latin typeface="Arial"/>
              <a:ea typeface="Arial"/>
              <a:cs typeface="Arial"/>
              <a:sym typeface="Arial"/>
            </a:endParaRPr>
          </a:p>
          <a:p>
            <a:pPr indent="0" lvl="0" marL="0" rtl="0" algn="l">
              <a:spcBef>
                <a:spcPts val="0"/>
              </a:spcBef>
              <a:spcAft>
                <a:spcPts val="0"/>
              </a:spcAft>
              <a:buNone/>
            </a:pPr>
            <a:r>
              <a:t/>
            </a:r>
            <a:endParaRPr/>
          </a:p>
        </p:txBody>
      </p:sp>
      <p:sp>
        <p:nvSpPr>
          <p:cNvPr id="253" name="Google Shape;253;p40"/>
          <p:cNvSpPr txBox="1"/>
          <p:nvPr>
            <p:ph idx="1" type="body"/>
          </p:nvPr>
        </p:nvSpPr>
        <p:spPr>
          <a:xfrm>
            <a:off x="311700" y="944725"/>
            <a:ext cx="3813600" cy="37395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Font typeface="Arial"/>
              <a:buChar char="●"/>
            </a:pPr>
            <a:r>
              <a:rPr lang="en" sz="1400">
                <a:latin typeface="Arial"/>
                <a:ea typeface="Arial"/>
                <a:cs typeface="Arial"/>
                <a:sym typeface="Arial"/>
              </a:rPr>
              <a:t>The model was put into an </a:t>
            </a:r>
            <a:endParaRPr sz="1400">
              <a:latin typeface="Arial"/>
              <a:ea typeface="Arial"/>
              <a:cs typeface="Arial"/>
              <a:sym typeface="Arial"/>
            </a:endParaRPr>
          </a:p>
          <a:p>
            <a:pPr indent="0" lvl="0" marL="457200" rtl="0" algn="l">
              <a:spcBef>
                <a:spcPts val="0"/>
              </a:spcBef>
              <a:spcAft>
                <a:spcPts val="0"/>
              </a:spcAft>
              <a:buNone/>
            </a:pPr>
            <a:r>
              <a:rPr b="1" lang="en" sz="1400">
                <a:highlight>
                  <a:schemeClr val="accent4"/>
                </a:highlight>
                <a:latin typeface="Arial"/>
                <a:ea typeface="Arial"/>
                <a:cs typeface="Arial"/>
                <a:sym typeface="Arial"/>
              </a:rPr>
              <a:t>NPT ensemble simulation</a:t>
            </a:r>
            <a:endParaRPr b="1" sz="1400">
              <a:highlight>
                <a:schemeClr val="accent4"/>
              </a:highlight>
              <a:latin typeface="Arial"/>
              <a:ea typeface="Arial"/>
              <a:cs typeface="Arial"/>
              <a:sym typeface="Arial"/>
            </a:endParaRPr>
          </a:p>
          <a:p>
            <a:pPr indent="0" lvl="0" marL="457200" rtl="0" algn="l">
              <a:spcBef>
                <a:spcPts val="0"/>
              </a:spcBef>
              <a:spcAft>
                <a:spcPts val="0"/>
              </a:spcAft>
              <a:buNone/>
            </a:pPr>
            <a:r>
              <a:rPr b="1" lang="en" sz="1400">
                <a:latin typeface="Arial"/>
                <a:ea typeface="Arial"/>
                <a:cs typeface="Arial"/>
                <a:sym typeface="Arial"/>
              </a:rPr>
              <a:t>Pressure = 10 atm</a:t>
            </a:r>
            <a:endParaRPr b="1" sz="1400">
              <a:latin typeface="Arial"/>
              <a:ea typeface="Arial"/>
              <a:cs typeface="Arial"/>
              <a:sym typeface="Arial"/>
            </a:endParaRPr>
          </a:p>
          <a:p>
            <a:pPr indent="0" lvl="0" marL="457200" rtl="0" algn="l">
              <a:spcBef>
                <a:spcPts val="0"/>
              </a:spcBef>
              <a:spcAft>
                <a:spcPts val="0"/>
              </a:spcAft>
              <a:buNone/>
            </a:pPr>
            <a:r>
              <a:rPr b="1" lang="en" sz="1400">
                <a:latin typeface="Arial"/>
                <a:ea typeface="Arial"/>
                <a:cs typeface="Arial"/>
                <a:sym typeface="Arial"/>
              </a:rPr>
              <a:t>Temperature = 500 K</a:t>
            </a:r>
            <a:r>
              <a:rPr lang="en" sz="1400">
                <a:latin typeface="Arial"/>
                <a:ea typeface="Arial"/>
                <a:cs typeface="Arial"/>
                <a:sym typeface="Arial"/>
              </a:rPr>
              <a:t> for </a:t>
            </a:r>
            <a:r>
              <a:rPr b="1" lang="en" sz="1400">
                <a:latin typeface="Arial"/>
                <a:ea typeface="Arial"/>
                <a:cs typeface="Arial"/>
                <a:sym typeface="Arial"/>
              </a:rPr>
              <a:t>1 ns (the simulation time step was 1 fs)</a:t>
            </a:r>
            <a:r>
              <a:rPr lang="en" sz="1400">
                <a:latin typeface="Arial"/>
                <a:ea typeface="Arial"/>
                <a:cs typeface="Arial"/>
                <a:sym typeface="Arial"/>
              </a:rPr>
              <a:t>. </a:t>
            </a:r>
            <a:endParaRPr sz="1400">
              <a:latin typeface="Arial"/>
              <a:ea typeface="Arial"/>
              <a:cs typeface="Arial"/>
              <a:sym typeface="Arial"/>
            </a:endParaRPr>
          </a:p>
          <a:p>
            <a:pPr indent="0" lvl="0" marL="0" rtl="0" algn="l">
              <a:spcBef>
                <a:spcPts val="0"/>
              </a:spcBef>
              <a:spcAft>
                <a:spcPts val="0"/>
              </a:spcAft>
              <a:buNone/>
            </a:pPr>
            <a:r>
              <a:t/>
            </a:r>
            <a:endParaRPr sz="1400">
              <a:latin typeface="Arial"/>
              <a:ea typeface="Arial"/>
              <a:cs typeface="Arial"/>
              <a:sym typeface="Arial"/>
            </a:endParaRPr>
          </a:p>
          <a:p>
            <a:pPr indent="-317500" lvl="0" marL="457200" rtl="0" algn="l">
              <a:spcBef>
                <a:spcPts val="0"/>
              </a:spcBef>
              <a:spcAft>
                <a:spcPts val="0"/>
              </a:spcAft>
              <a:buSzPts val="1400"/>
              <a:buFont typeface="Arial"/>
              <a:buChar char="●"/>
            </a:pPr>
            <a:r>
              <a:rPr lang="en" sz="1400">
                <a:latin typeface="Arial"/>
                <a:ea typeface="Arial"/>
                <a:cs typeface="Arial"/>
                <a:sym typeface="Arial"/>
              </a:rPr>
              <a:t>The purpose of this step was to slowly compress the structure to generate initial amorphous matrix with the correct density and low residual stresses. </a:t>
            </a:r>
            <a:endParaRPr sz="1400">
              <a:latin typeface="Arial"/>
              <a:ea typeface="Arial"/>
              <a:cs typeface="Arial"/>
              <a:sym typeface="Arial"/>
            </a:endParaRPr>
          </a:p>
          <a:p>
            <a:pPr indent="0" lvl="0" marL="457200" rtl="0" algn="l">
              <a:spcBef>
                <a:spcPts val="0"/>
              </a:spcBef>
              <a:spcAft>
                <a:spcPts val="0"/>
              </a:spcAft>
              <a:buNone/>
            </a:pPr>
            <a:r>
              <a:t/>
            </a:r>
            <a:endParaRPr sz="1400">
              <a:latin typeface="Arial"/>
              <a:ea typeface="Arial"/>
              <a:cs typeface="Arial"/>
              <a:sym typeface="Arial"/>
            </a:endParaRPr>
          </a:p>
          <a:p>
            <a:pPr indent="-317500" lvl="0" marL="457200" rtl="0" algn="l">
              <a:spcBef>
                <a:spcPts val="0"/>
              </a:spcBef>
              <a:spcAft>
                <a:spcPts val="0"/>
              </a:spcAft>
              <a:buSzPts val="1400"/>
              <a:buFont typeface="Arial"/>
              <a:buChar char="●"/>
            </a:pPr>
            <a:r>
              <a:rPr lang="en" sz="1400">
                <a:latin typeface="Arial"/>
                <a:ea typeface="Arial"/>
                <a:cs typeface="Arial"/>
                <a:sym typeface="Arial"/>
              </a:rPr>
              <a:t>Attempts to further increase pressure using the </a:t>
            </a:r>
            <a:r>
              <a:rPr b="1" lang="en" sz="1400">
                <a:highlight>
                  <a:schemeClr val="accent4"/>
                </a:highlight>
                <a:latin typeface="Arial"/>
                <a:ea typeface="Arial"/>
                <a:cs typeface="Arial"/>
                <a:sym typeface="Arial"/>
              </a:rPr>
              <a:t>DREIDING force field</a:t>
            </a:r>
            <a:r>
              <a:rPr lang="en" sz="1400">
                <a:latin typeface="Arial"/>
                <a:ea typeface="Arial"/>
                <a:cs typeface="Arial"/>
                <a:sym typeface="Arial"/>
              </a:rPr>
              <a:t> failed to generate a density close to the experimental value. </a:t>
            </a:r>
            <a:endParaRPr sz="1400">
              <a:latin typeface="Arial"/>
              <a:ea typeface="Arial"/>
              <a:cs typeface="Arial"/>
              <a:sym typeface="Arial"/>
            </a:endParaRPr>
          </a:p>
          <a:p>
            <a:pPr indent="0" lvl="0" marL="0" rtl="0" algn="l">
              <a:spcBef>
                <a:spcPts val="0"/>
              </a:spcBef>
              <a:spcAft>
                <a:spcPts val="0"/>
              </a:spcAft>
              <a:buNone/>
            </a:pPr>
            <a:r>
              <a:t/>
            </a:r>
            <a:endParaRPr b="1" i="1" sz="1400">
              <a:latin typeface="Arial"/>
              <a:ea typeface="Arial"/>
              <a:cs typeface="Arial"/>
              <a:sym typeface="Arial"/>
            </a:endParaRPr>
          </a:p>
        </p:txBody>
      </p:sp>
      <p:sp>
        <p:nvSpPr>
          <p:cNvPr id="254" name="Google Shape;254;p40"/>
          <p:cNvSpPr txBox="1"/>
          <p:nvPr/>
        </p:nvSpPr>
        <p:spPr>
          <a:xfrm>
            <a:off x="4429700" y="944725"/>
            <a:ext cx="4149600" cy="36219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Clr>
                <a:schemeClr val="dk1"/>
              </a:buClr>
              <a:buSzPts val="1400"/>
              <a:buFont typeface="Arial"/>
              <a:buChar char="●"/>
            </a:pPr>
            <a:r>
              <a:rPr lang="en">
                <a:solidFill>
                  <a:schemeClr val="dk1"/>
                </a:solidFill>
              </a:rPr>
              <a:t>The </a:t>
            </a:r>
            <a:r>
              <a:rPr b="1" lang="en">
                <a:solidFill>
                  <a:schemeClr val="dk1"/>
                </a:solidFill>
                <a:highlight>
                  <a:schemeClr val="accent4"/>
                </a:highlight>
              </a:rPr>
              <a:t>COMPASS force field</a:t>
            </a:r>
            <a:r>
              <a:rPr lang="en">
                <a:solidFill>
                  <a:schemeClr val="dk1"/>
                </a:solidFill>
              </a:rPr>
              <a:t> was then applied under the same conditions for another </a:t>
            </a:r>
            <a:r>
              <a:rPr b="1" lang="en">
                <a:solidFill>
                  <a:schemeClr val="dk1"/>
                </a:solidFill>
              </a:rPr>
              <a:t>500 ps</a:t>
            </a:r>
            <a:r>
              <a:rPr lang="en">
                <a:solidFill>
                  <a:schemeClr val="dk1"/>
                </a:solidFill>
              </a:rPr>
              <a:t>. </a:t>
            </a:r>
            <a:endParaRPr>
              <a:solidFill>
                <a:schemeClr val="dk1"/>
              </a:solidFill>
            </a:endParaRPr>
          </a:p>
          <a:p>
            <a:pPr indent="0" lvl="0" marL="457200" rtl="0" algn="l">
              <a:lnSpc>
                <a:spcPct val="115000"/>
              </a:lnSpc>
              <a:spcBef>
                <a:spcPts val="0"/>
              </a:spcBef>
              <a:spcAft>
                <a:spcPts val="0"/>
              </a:spcAft>
              <a:buNone/>
            </a:pPr>
            <a:r>
              <a:t/>
            </a:r>
            <a:endParaRPr>
              <a:solidFill>
                <a:schemeClr val="dk1"/>
              </a:solidFill>
            </a:endParaRPr>
          </a:p>
          <a:p>
            <a:pPr indent="-317500" lvl="0" marL="457200" rtl="0" algn="l">
              <a:lnSpc>
                <a:spcPct val="115000"/>
              </a:lnSpc>
              <a:spcBef>
                <a:spcPts val="0"/>
              </a:spcBef>
              <a:spcAft>
                <a:spcPts val="0"/>
              </a:spcAft>
              <a:buClr>
                <a:schemeClr val="dk1"/>
              </a:buClr>
              <a:buSzPts val="1400"/>
              <a:buFont typeface="Arial"/>
              <a:buChar char="●"/>
            </a:pPr>
            <a:r>
              <a:rPr lang="en">
                <a:solidFill>
                  <a:schemeClr val="dk1"/>
                </a:solidFill>
              </a:rPr>
              <a:t>Simulation temperature was set to </a:t>
            </a:r>
            <a:r>
              <a:rPr b="1" lang="en">
                <a:solidFill>
                  <a:schemeClr val="dk1"/>
                </a:solidFill>
              </a:rPr>
              <a:t>298 K</a:t>
            </a:r>
            <a:r>
              <a:rPr lang="en">
                <a:solidFill>
                  <a:schemeClr val="dk1"/>
                </a:solidFill>
              </a:rPr>
              <a:t>, and </a:t>
            </a:r>
            <a:r>
              <a:rPr b="1" lang="en">
                <a:solidFill>
                  <a:schemeClr val="dk1"/>
                </a:solidFill>
              </a:rPr>
              <a:t>pressure of 1 atm</a:t>
            </a:r>
            <a:r>
              <a:rPr lang="en">
                <a:solidFill>
                  <a:schemeClr val="dk1"/>
                </a:solidFill>
              </a:rPr>
              <a:t> for another </a:t>
            </a:r>
            <a:r>
              <a:rPr b="1" lang="en">
                <a:solidFill>
                  <a:schemeClr val="dk1"/>
                </a:solidFill>
              </a:rPr>
              <a:t>500 ps</a:t>
            </a:r>
            <a:r>
              <a:rPr lang="en">
                <a:solidFill>
                  <a:schemeClr val="dk1"/>
                </a:solidFill>
              </a:rPr>
              <a:t>. </a:t>
            </a:r>
            <a:endParaRPr>
              <a:solidFill>
                <a:schemeClr val="dk1"/>
              </a:solidFill>
            </a:endParaRPr>
          </a:p>
          <a:p>
            <a:pPr indent="0" lvl="0" marL="457200" rtl="0" algn="l">
              <a:lnSpc>
                <a:spcPct val="115000"/>
              </a:lnSpc>
              <a:spcBef>
                <a:spcPts val="0"/>
              </a:spcBef>
              <a:spcAft>
                <a:spcPts val="0"/>
              </a:spcAft>
              <a:buNone/>
            </a:pPr>
            <a:r>
              <a:t/>
            </a:r>
            <a:endParaRPr>
              <a:solidFill>
                <a:schemeClr val="dk1"/>
              </a:solidFill>
            </a:endParaRPr>
          </a:p>
          <a:p>
            <a:pPr indent="-317500" lvl="0" marL="457200" rtl="0" algn="l">
              <a:lnSpc>
                <a:spcPct val="115000"/>
              </a:lnSpc>
              <a:spcBef>
                <a:spcPts val="0"/>
              </a:spcBef>
              <a:spcAft>
                <a:spcPts val="0"/>
              </a:spcAft>
              <a:buClr>
                <a:schemeClr val="dk1"/>
              </a:buClr>
              <a:buSzPts val="1400"/>
              <a:buFont typeface="Arial"/>
              <a:buChar char="●"/>
            </a:pPr>
            <a:r>
              <a:rPr lang="en">
                <a:solidFill>
                  <a:schemeClr val="dk1"/>
                </a:solidFill>
              </a:rPr>
              <a:t>The density of the final matrix was </a:t>
            </a:r>
            <a:r>
              <a:rPr b="1" lang="en">
                <a:solidFill>
                  <a:schemeClr val="dk1"/>
                </a:solidFill>
              </a:rPr>
              <a:t>1.15 g/cm3</a:t>
            </a:r>
            <a:r>
              <a:rPr lang="en">
                <a:solidFill>
                  <a:schemeClr val="dk1"/>
                </a:solidFill>
              </a:rPr>
              <a:t>, which is very close to the experimental value of </a:t>
            </a:r>
            <a:r>
              <a:rPr b="1" lang="en">
                <a:solidFill>
                  <a:schemeClr val="dk1"/>
                </a:solidFill>
              </a:rPr>
              <a:t>1.19 g/cm3.</a:t>
            </a:r>
            <a:endParaRPr b="1">
              <a:solidFill>
                <a:schemeClr val="dk1"/>
              </a:solidFill>
            </a:endParaRPr>
          </a:p>
          <a:p>
            <a:pPr indent="0" lvl="0" marL="457200" rtl="0" algn="l">
              <a:lnSpc>
                <a:spcPct val="115000"/>
              </a:lnSpc>
              <a:spcBef>
                <a:spcPts val="0"/>
              </a:spcBef>
              <a:spcAft>
                <a:spcPts val="0"/>
              </a:spcAft>
              <a:buNone/>
            </a:pPr>
            <a:r>
              <a:t/>
            </a:r>
            <a:endParaRPr>
              <a:solidFill>
                <a:schemeClr val="dk1"/>
              </a:solidFill>
            </a:endParaRPr>
          </a:p>
          <a:p>
            <a:pPr indent="-317500" lvl="0" marL="457200" rtl="0" algn="l">
              <a:lnSpc>
                <a:spcPct val="115000"/>
              </a:lnSpc>
              <a:spcBef>
                <a:spcPts val="0"/>
              </a:spcBef>
              <a:spcAft>
                <a:spcPts val="0"/>
              </a:spcAft>
              <a:buClr>
                <a:schemeClr val="dk1"/>
              </a:buClr>
              <a:buSzPts val="1400"/>
              <a:buFont typeface="Arial"/>
              <a:buChar char="●"/>
            </a:pPr>
            <a:r>
              <a:rPr lang="en">
                <a:solidFill>
                  <a:schemeClr val="dk1"/>
                </a:solidFill>
              </a:rPr>
              <a:t>After this, a </a:t>
            </a:r>
            <a:r>
              <a:rPr b="1" lang="en">
                <a:solidFill>
                  <a:schemeClr val="dk1"/>
                </a:solidFill>
              </a:rPr>
              <a:t>constant-strain minimization</a:t>
            </a:r>
            <a:r>
              <a:rPr lang="en">
                <a:solidFill>
                  <a:schemeClr val="dk1"/>
                </a:solidFill>
              </a:rPr>
              <a:t> was carried out with the strain being varied from </a:t>
            </a:r>
            <a:r>
              <a:rPr b="1" lang="en">
                <a:solidFill>
                  <a:schemeClr val="dk1"/>
                </a:solidFill>
              </a:rPr>
              <a:t>0% to 2%</a:t>
            </a:r>
            <a:r>
              <a:rPr lang="en">
                <a:solidFill>
                  <a:schemeClr val="dk1"/>
                </a:solidFill>
              </a:rPr>
              <a:t> in discrete steps.</a:t>
            </a:r>
            <a:endParaRPr b="1" i="1">
              <a:solidFill>
                <a:schemeClr val="dk1"/>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41"/>
          <p:cNvSpPr txBox="1"/>
          <p:nvPr>
            <p:ph type="title"/>
          </p:nvPr>
        </p:nvSpPr>
        <p:spPr>
          <a:xfrm>
            <a:off x="329975" y="455525"/>
            <a:ext cx="8520600" cy="6132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Clr>
                <a:schemeClr val="dk1"/>
              </a:buClr>
              <a:buSzPct val="37931"/>
              <a:buFont typeface="Arial"/>
              <a:buNone/>
            </a:pPr>
            <a:r>
              <a:rPr b="1" lang="en" sz="2900">
                <a:latin typeface="Arial"/>
                <a:ea typeface="Arial"/>
                <a:cs typeface="Arial"/>
                <a:sym typeface="Arial"/>
              </a:rPr>
              <a:t>Calculating the elastic moduli </a:t>
            </a:r>
            <a:endParaRPr b="1" sz="2900">
              <a:latin typeface="Arial"/>
              <a:ea typeface="Arial"/>
              <a:cs typeface="Arial"/>
              <a:sym typeface="Arial"/>
            </a:endParaRPr>
          </a:p>
          <a:p>
            <a:pPr indent="0" lvl="0" marL="0" rtl="0" algn="l">
              <a:spcBef>
                <a:spcPts val="0"/>
              </a:spcBef>
              <a:spcAft>
                <a:spcPts val="0"/>
              </a:spcAft>
              <a:buClr>
                <a:schemeClr val="dk1"/>
              </a:buClr>
              <a:buSzPct val="36666"/>
              <a:buFont typeface="Arial"/>
              <a:buNone/>
            </a:pPr>
            <a:r>
              <a:t/>
            </a:r>
            <a:endParaRPr/>
          </a:p>
          <a:p>
            <a:pPr indent="0" lvl="0" marL="0" rtl="0" algn="l">
              <a:spcBef>
                <a:spcPts val="0"/>
              </a:spcBef>
              <a:spcAft>
                <a:spcPts val="0"/>
              </a:spcAft>
              <a:buNone/>
            </a:pPr>
            <a:r>
              <a:t/>
            </a:r>
            <a:endParaRPr/>
          </a:p>
        </p:txBody>
      </p:sp>
      <p:sp>
        <p:nvSpPr>
          <p:cNvPr id="260" name="Google Shape;260;p41"/>
          <p:cNvSpPr txBox="1"/>
          <p:nvPr>
            <p:ph idx="1" type="body"/>
          </p:nvPr>
        </p:nvSpPr>
        <p:spPr>
          <a:xfrm>
            <a:off x="311700" y="1182075"/>
            <a:ext cx="8520600" cy="3397200"/>
          </a:xfrm>
          <a:prstGeom prst="rect">
            <a:avLst/>
          </a:prstGeom>
        </p:spPr>
        <p:txBody>
          <a:bodyPr anchorCtr="0" anchor="t" bIns="91425" lIns="91425" spcFirstLastPara="1" rIns="91425" wrap="square" tIns="91425">
            <a:normAutofit fontScale="62500" lnSpcReduction="20000"/>
          </a:bodyPr>
          <a:lstStyle/>
          <a:p>
            <a:pPr indent="0" lvl="0" marL="0" rtl="0" algn="l">
              <a:spcBef>
                <a:spcPts val="0"/>
              </a:spcBef>
              <a:spcAft>
                <a:spcPts val="0"/>
              </a:spcAft>
              <a:buNone/>
            </a:pPr>
            <a:r>
              <a:rPr b="1" lang="en" sz="2650">
                <a:highlight>
                  <a:schemeClr val="accent4"/>
                </a:highlight>
                <a:latin typeface="Arial"/>
                <a:ea typeface="Arial"/>
                <a:cs typeface="Arial"/>
                <a:sym typeface="Arial"/>
              </a:rPr>
              <a:t>Constant-strain energy minimization method</a:t>
            </a:r>
            <a:r>
              <a:rPr lang="en" sz="2650">
                <a:latin typeface="Arial"/>
                <a:ea typeface="Arial"/>
                <a:cs typeface="Arial"/>
                <a:sym typeface="Arial"/>
              </a:rPr>
              <a:t> was applied to calculate the elastic moduli of the polymer/CNT composite system.			</a:t>
            </a:r>
            <a:endParaRPr sz="2650">
              <a:latin typeface="Arial"/>
              <a:ea typeface="Arial"/>
              <a:cs typeface="Arial"/>
              <a:sym typeface="Arial"/>
            </a:endParaRPr>
          </a:p>
          <a:p>
            <a:pPr indent="0" lvl="0" marL="0" rtl="0" algn="l">
              <a:spcBef>
                <a:spcPts val="1200"/>
              </a:spcBef>
              <a:spcAft>
                <a:spcPts val="0"/>
              </a:spcAft>
              <a:buNone/>
            </a:pPr>
            <a:r>
              <a:rPr lang="en" sz="2650">
                <a:latin typeface="Arial"/>
                <a:ea typeface="Arial"/>
                <a:cs typeface="Arial"/>
                <a:sym typeface="Arial"/>
              </a:rPr>
              <a:t>Small strains were applied to a periodic structure at an energy minimum. </a:t>
            </a:r>
            <a:endParaRPr sz="2650">
              <a:latin typeface="Arial"/>
              <a:ea typeface="Arial"/>
              <a:cs typeface="Arial"/>
              <a:sym typeface="Arial"/>
            </a:endParaRPr>
          </a:p>
          <a:p>
            <a:pPr indent="0" lvl="0" marL="0" rtl="0" algn="l">
              <a:spcBef>
                <a:spcPts val="1200"/>
              </a:spcBef>
              <a:spcAft>
                <a:spcPts val="0"/>
              </a:spcAft>
              <a:buNone/>
            </a:pPr>
            <a:r>
              <a:rPr b="1" i="1" lang="en" sz="2650">
                <a:latin typeface="Arial"/>
                <a:ea typeface="Arial"/>
                <a:cs typeface="Arial"/>
                <a:sym typeface="Arial"/>
              </a:rPr>
              <a:t>Application of strain</a:t>
            </a:r>
            <a:r>
              <a:rPr lang="en" sz="2650">
                <a:latin typeface="Arial"/>
                <a:ea typeface="Arial"/>
                <a:cs typeface="Arial"/>
                <a:sym typeface="Arial"/>
              </a:rPr>
              <a:t> : accomplished by uniformly expanding the dimensions of the simulation cell in the direction of the deformation and re-scaling the new coordinates of the atoms to fit within the new dimensions. </a:t>
            </a:r>
            <a:endParaRPr sz="2650">
              <a:latin typeface="Arial"/>
              <a:ea typeface="Arial"/>
              <a:cs typeface="Arial"/>
              <a:sym typeface="Arial"/>
            </a:endParaRPr>
          </a:p>
          <a:p>
            <a:pPr indent="0" lvl="0" marL="0" rtl="0" algn="l">
              <a:spcBef>
                <a:spcPts val="1200"/>
              </a:spcBef>
              <a:spcAft>
                <a:spcPts val="0"/>
              </a:spcAft>
              <a:buNone/>
            </a:pPr>
            <a:r>
              <a:rPr lang="en" sz="2650">
                <a:latin typeface="Arial"/>
                <a:ea typeface="Arial"/>
                <a:cs typeface="Arial"/>
                <a:sym typeface="Arial"/>
              </a:rPr>
              <a:t>The structure was then re-minimized keeping the lattice parameters fixed, and the resultant stress in the minimized structure was measured. </a:t>
            </a:r>
            <a:endParaRPr sz="2650">
              <a:latin typeface="Arial"/>
              <a:ea typeface="Arial"/>
              <a:cs typeface="Arial"/>
              <a:sym typeface="Arial"/>
            </a:endParaRPr>
          </a:p>
          <a:p>
            <a:pPr indent="0" lvl="0" marL="0" rtl="0" algn="l">
              <a:spcBef>
                <a:spcPts val="1200"/>
              </a:spcBef>
              <a:spcAft>
                <a:spcPts val="1200"/>
              </a:spcAft>
              <a:buNone/>
            </a:pPr>
            <a:r>
              <a:rPr lang="en" sz="2650">
                <a:latin typeface="Arial"/>
                <a:ea typeface="Arial"/>
                <a:cs typeface="Arial"/>
                <a:sym typeface="Arial"/>
              </a:rPr>
              <a:t>This was repeated for a series of strains. The variation of the measured stress as a function of applied strain was used to derive the stiffness matrix. </a:t>
            </a:r>
            <a:endParaRPr sz="1000">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42"/>
          <p:cNvSpPr txBox="1"/>
          <p:nvPr>
            <p:ph type="title"/>
          </p:nvPr>
        </p:nvSpPr>
        <p:spPr>
          <a:xfrm>
            <a:off x="311700" y="140625"/>
            <a:ext cx="8520600" cy="6132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None/>
            </a:pPr>
            <a:r>
              <a:rPr b="1" lang="en" sz="2900">
                <a:latin typeface="Arial"/>
                <a:ea typeface="Arial"/>
                <a:cs typeface="Arial"/>
                <a:sym typeface="Arial"/>
              </a:rPr>
              <a:t>Computational Results</a:t>
            </a:r>
            <a:endParaRPr b="1" sz="2900">
              <a:latin typeface="Arial"/>
              <a:ea typeface="Arial"/>
              <a:cs typeface="Arial"/>
              <a:sym typeface="Aria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66" name="Google Shape;266;p42"/>
          <p:cNvSpPr txBox="1"/>
          <p:nvPr>
            <p:ph idx="1" type="body"/>
          </p:nvPr>
        </p:nvSpPr>
        <p:spPr>
          <a:xfrm>
            <a:off x="311700" y="650800"/>
            <a:ext cx="8520600" cy="430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50">
                <a:latin typeface="Arial"/>
                <a:ea typeface="Arial"/>
                <a:cs typeface="Arial"/>
                <a:sym typeface="Arial"/>
              </a:rPr>
              <a:t>A (10,10) SWNT (Single Walled Nano-Tube) was placed in the centre of a periodic simulation cell. PmPV molecules with different number of repeat units were then placed randomly around the tube in non-overlapping positions. A similar process was followed for PMMA Matrix.</a:t>
            </a:r>
            <a:endParaRPr sz="1550">
              <a:latin typeface="Arial"/>
              <a:ea typeface="Arial"/>
              <a:cs typeface="Arial"/>
              <a:sym typeface="Arial"/>
            </a:endParaRPr>
          </a:p>
          <a:p>
            <a:pPr indent="0" lvl="0" marL="0" rtl="0" algn="l">
              <a:spcBef>
                <a:spcPts val="0"/>
              </a:spcBef>
              <a:spcAft>
                <a:spcPts val="0"/>
              </a:spcAft>
              <a:buNone/>
            </a:pPr>
            <a:r>
              <a:rPr lang="en" sz="1550">
                <a:latin typeface="Arial"/>
                <a:ea typeface="Arial"/>
                <a:cs typeface="Arial"/>
                <a:sym typeface="Arial"/>
              </a:rPr>
              <a:t>		</a:t>
            </a:r>
            <a:endParaRPr sz="1550">
              <a:latin typeface="Arial"/>
              <a:ea typeface="Arial"/>
              <a:cs typeface="Arial"/>
              <a:sym typeface="Arial"/>
            </a:endParaRPr>
          </a:p>
          <a:p>
            <a:pPr indent="0" lvl="0" marL="0" rtl="0" algn="l">
              <a:spcBef>
                <a:spcPts val="0"/>
              </a:spcBef>
              <a:spcAft>
                <a:spcPts val="0"/>
              </a:spcAft>
              <a:buNone/>
            </a:pPr>
            <a:r>
              <a:rPr lang="en" sz="1550">
                <a:latin typeface="Arial"/>
                <a:ea typeface="Arial"/>
                <a:cs typeface="Arial"/>
                <a:sym typeface="Arial"/>
              </a:rPr>
              <a:t>A similar equilibration process as used for generating the matrix model was applied to generate the composite model. </a:t>
            </a:r>
            <a:endParaRPr sz="1550">
              <a:latin typeface="Arial"/>
              <a:ea typeface="Arial"/>
              <a:cs typeface="Arial"/>
              <a:sym typeface="Arial"/>
            </a:endParaRPr>
          </a:p>
          <a:p>
            <a:pPr indent="0" lvl="0" marL="0" rtl="0" algn="l">
              <a:spcBef>
                <a:spcPts val="0"/>
              </a:spcBef>
              <a:spcAft>
                <a:spcPts val="0"/>
              </a:spcAft>
              <a:buNone/>
            </a:pPr>
            <a:r>
              <a:t/>
            </a:r>
            <a:endParaRPr sz="1550">
              <a:latin typeface="Arial"/>
              <a:ea typeface="Arial"/>
              <a:cs typeface="Arial"/>
              <a:sym typeface="Arial"/>
            </a:endParaRPr>
          </a:p>
          <a:p>
            <a:pPr indent="0" lvl="0" marL="0" rtl="0" algn="l">
              <a:spcBef>
                <a:spcPts val="0"/>
              </a:spcBef>
              <a:spcAft>
                <a:spcPts val="0"/>
              </a:spcAft>
              <a:buNone/>
            </a:pPr>
            <a:r>
              <a:rPr b="1" lang="en" sz="1550">
                <a:latin typeface="Arial"/>
                <a:ea typeface="Arial"/>
                <a:cs typeface="Arial"/>
                <a:sym typeface="Arial"/>
              </a:rPr>
              <a:t>The interaction energy </a:t>
            </a:r>
            <a:r>
              <a:rPr lang="en" sz="1550">
                <a:latin typeface="Arial"/>
                <a:ea typeface="Arial"/>
                <a:cs typeface="Arial"/>
                <a:sym typeface="Arial"/>
              </a:rPr>
              <a:t>between </a:t>
            </a:r>
            <a:endParaRPr sz="1550">
              <a:latin typeface="Arial"/>
              <a:ea typeface="Arial"/>
              <a:cs typeface="Arial"/>
              <a:sym typeface="Arial"/>
            </a:endParaRPr>
          </a:p>
          <a:p>
            <a:pPr indent="-327025" lvl="0" marL="457200" rtl="0" algn="l">
              <a:spcBef>
                <a:spcPts val="0"/>
              </a:spcBef>
              <a:spcAft>
                <a:spcPts val="0"/>
              </a:spcAft>
              <a:buSzPts val="1550"/>
              <a:buFont typeface="Arial"/>
              <a:buChar char="●"/>
            </a:pPr>
            <a:r>
              <a:rPr b="1" lang="en" sz="1550">
                <a:latin typeface="Arial"/>
                <a:ea typeface="Arial"/>
                <a:cs typeface="Arial"/>
                <a:sym typeface="Arial"/>
              </a:rPr>
              <a:t>PmPV matrix and CNT</a:t>
            </a:r>
            <a:r>
              <a:rPr lang="en" sz="1550">
                <a:latin typeface="Arial"/>
                <a:ea typeface="Arial"/>
                <a:cs typeface="Arial"/>
                <a:sym typeface="Arial"/>
              </a:rPr>
              <a:t> was calculated to be about (-360 ± 30) kcal/ mol </a:t>
            </a:r>
            <a:endParaRPr sz="1550">
              <a:latin typeface="Arial"/>
              <a:ea typeface="Arial"/>
              <a:cs typeface="Arial"/>
              <a:sym typeface="Arial"/>
            </a:endParaRPr>
          </a:p>
          <a:p>
            <a:pPr indent="-327025" lvl="0" marL="457200" rtl="0" algn="l">
              <a:spcBef>
                <a:spcPts val="0"/>
              </a:spcBef>
              <a:spcAft>
                <a:spcPts val="0"/>
              </a:spcAft>
              <a:buSzPts val="1550"/>
              <a:buFont typeface="Arial"/>
              <a:buChar char="●"/>
            </a:pPr>
            <a:r>
              <a:rPr b="1" lang="en" sz="1550">
                <a:latin typeface="Arial"/>
                <a:ea typeface="Arial"/>
                <a:cs typeface="Arial"/>
                <a:sym typeface="Arial"/>
              </a:rPr>
              <a:t>PMMA matrix and CNT </a:t>
            </a:r>
            <a:r>
              <a:rPr lang="en" sz="1550">
                <a:latin typeface="Arial"/>
                <a:ea typeface="Arial"/>
                <a:cs typeface="Arial"/>
                <a:sym typeface="Arial"/>
              </a:rPr>
              <a:t>was calculated to be about (-243 ± 30) kcal/mol </a:t>
            </a:r>
            <a:endParaRPr sz="1550">
              <a:latin typeface="Arial"/>
              <a:ea typeface="Arial"/>
              <a:cs typeface="Arial"/>
              <a:sym typeface="Arial"/>
            </a:endParaRPr>
          </a:p>
          <a:p>
            <a:pPr indent="0" lvl="0" marL="457200" rtl="0" algn="l">
              <a:spcBef>
                <a:spcPts val="0"/>
              </a:spcBef>
              <a:spcAft>
                <a:spcPts val="0"/>
              </a:spcAft>
              <a:buNone/>
            </a:pPr>
            <a:r>
              <a:rPr lang="en" sz="1550">
                <a:latin typeface="Arial"/>
                <a:ea typeface="Arial"/>
                <a:cs typeface="Arial"/>
                <a:sym typeface="Arial"/>
              </a:rPr>
              <a:t>by the present simulation. </a:t>
            </a:r>
            <a:endParaRPr sz="1550">
              <a:latin typeface="Arial"/>
              <a:ea typeface="Arial"/>
              <a:cs typeface="Arial"/>
              <a:sym typeface="Arial"/>
            </a:endParaRPr>
          </a:p>
          <a:p>
            <a:pPr indent="0" lvl="0" marL="457200" rtl="0" algn="l">
              <a:spcBef>
                <a:spcPts val="0"/>
              </a:spcBef>
              <a:spcAft>
                <a:spcPts val="0"/>
              </a:spcAft>
              <a:buNone/>
            </a:pPr>
            <a:r>
              <a:t/>
            </a:r>
            <a:endParaRPr sz="1550">
              <a:latin typeface="Arial"/>
              <a:ea typeface="Arial"/>
              <a:cs typeface="Arial"/>
              <a:sym typeface="Arial"/>
            </a:endParaRPr>
          </a:p>
          <a:p>
            <a:pPr indent="0" lvl="0" marL="0" rtl="0" algn="l">
              <a:spcBef>
                <a:spcPts val="0"/>
              </a:spcBef>
              <a:spcAft>
                <a:spcPts val="0"/>
              </a:spcAft>
              <a:buNone/>
            </a:pPr>
            <a:r>
              <a:rPr lang="en" sz="1550">
                <a:latin typeface="Arial"/>
                <a:ea typeface="Arial"/>
                <a:cs typeface="Arial"/>
                <a:sym typeface="Arial"/>
              </a:rPr>
              <a:t>The magnitude of the error represents the spread of values of the interaction energy averaged over 10 independently constructed configurations, with the negative sign indicating attraction between the matrix material and the nanotube. </a:t>
            </a:r>
            <a:endParaRPr sz="1550">
              <a:latin typeface="Arial"/>
              <a:ea typeface="Arial"/>
              <a:cs typeface="Arial"/>
              <a:sym typeface="Arial"/>
            </a:endParaRPr>
          </a:p>
          <a:p>
            <a:pPr indent="0" lvl="0" marL="0" rtl="0" algn="l">
              <a:spcBef>
                <a:spcPts val="1200"/>
              </a:spcBef>
              <a:spcAft>
                <a:spcPts val="1200"/>
              </a:spcAft>
              <a:buNone/>
            </a:pPr>
            <a:r>
              <a:t/>
            </a:r>
            <a:endParaRPr sz="2650">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270" name="Shape 270"/>
        <p:cNvGrpSpPr/>
        <p:nvPr/>
      </p:nvGrpSpPr>
      <p:grpSpPr>
        <a:xfrm>
          <a:off x="0" y="0"/>
          <a:ext cx="0" cy="0"/>
          <a:chOff x="0" y="0"/>
          <a:chExt cx="0" cy="0"/>
        </a:xfrm>
      </p:grpSpPr>
      <p:sp>
        <p:nvSpPr>
          <p:cNvPr id="271" name="Google Shape;271;p43"/>
          <p:cNvSpPr txBox="1"/>
          <p:nvPr>
            <p:ph type="title"/>
          </p:nvPr>
        </p:nvSpPr>
        <p:spPr>
          <a:xfrm>
            <a:off x="461850" y="256075"/>
            <a:ext cx="8520600" cy="613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b="1" lang="en" sz="2600">
                <a:latin typeface="Arial"/>
                <a:ea typeface="Arial"/>
                <a:cs typeface="Arial"/>
                <a:sym typeface="Arial"/>
              </a:rPr>
              <a:t>Computational Results</a:t>
            </a:r>
            <a:endParaRPr b="1" sz="2600">
              <a:latin typeface="Arial"/>
              <a:ea typeface="Arial"/>
              <a:cs typeface="Arial"/>
              <a:sym typeface="Arial"/>
            </a:endParaRPr>
          </a:p>
        </p:txBody>
      </p:sp>
      <p:pic>
        <p:nvPicPr>
          <p:cNvPr id="272" name="Google Shape;272;p43"/>
          <p:cNvPicPr preferRelativeResize="0"/>
          <p:nvPr/>
        </p:nvPicPr>
        <p:blipFill>
          <a:blip r:embed="rId3">
            <a:alphaModFix/>
          </a:blip>
          <a:stretch>
            <a:fillRect/>
          </a:stretch>
        </p:blipFill>
        <p:spPr>
          <a:xfrm>
            <a:off x="3579435" y="869275"/>
            <a:ext cx="5391516" cy="3827900"/>
          </a:xfrm>
          <a:prstGeom prst="rect">
            <a:avLst/>
          </a:prstGeom>
          <a:noFill/>
          <a:ln>
            <a:noFill/>
          </a:ln>
        </p:spPr>
      </p:pic>
      <p:sp>
        <p:nvSpPr>
          <p:cNvPr id="273" name="Google Shape;273;p43"/>
          <p:cNvSpPr/>
          <p:nvPr/>
        </p:nvSpPr>
        <p:spPr>
          <a:xfrm>
            <a:off x="461850" y="869275"/>
            <a:ext cx="2991600" cy="3828000"/>
          </a:xfrm>
          <a:prstGeom prst="roundRect">
            <a:avLst>
              <a:gd fmla="val 8278" name="adj"/>
            </a:avLst>
          </a:prstGeom>
          <a:solidFill>
            <a:schemeClr val="accent1"/>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43"/>
          <p:cNvSpPr txBox="1"/>
          <p:nvPr/>
        </p:nvSpPr>
        <p:spPr>
          <a:xfrm>
            <a:off x="650850" y="1467450"/>
            <a:ext cx="2613600" cy="23472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i="1" lang="en" sz="1394"/>
              <a:t>Snapshot of a MD simulation model of (10,10) SWNT and PmPV molecule in vacuo. Only the backbone of the PmPV molecule is visible in the graph. The SWNT is shown here as small dots.</a:t>
            </a:r>
            <a:r>
              <a:rPr i="1" lang="en" sz="1494"/>
              <a:t> </a:t>
            </a:r>
            <a:endParaRPr>
              <a:latin typeface="Old Standard TT"/>
              <a:ea typeface="Old Standard TT"/>
              <a:cs typeface="Old Standard TT"/>
              <a:sym typeface="Old Standard TT"/>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278" name="Shape 278"/>
        <p:cNvGrpSpPr/>
        <p:nvPr/>
      </p:nvGrpSpPr>
      <p:grpSpPr>
        <a:xfrm>
          <a:off x="0" y="0"/>
          <a:ext cx="0" cy="0"/>
          <a:chOff x="0" y="0"/>
          <a:chExt cx="0" cy="0"/>
        </a:xfrm>
      </p:grpSpPr>
      <p:sp>
        <p:nvSpPr>
          <p:cNvPr id="279" name="Google Shape;279;p44"/>
          <p:cNvSpPr txBox="1"/>
          <p:nvPr>
            <p:ph type="title"/>
          </p:nvPr>
        </p:nvSpPr>
        <p:spPr>
          <a:xfrm>
            <a:off x="461850" y="256075"/>
            <a:ext cx="8520600" cy="613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b="1" lang="en" sz="2600">
                <a:latin typeface="Arial"/>
                <a:ea typeface="Arial"/>
                <a:cs typeface="Arial"/>
                <a:sym typeface="Arial"/>
              </a:rPr>
              <a:t>Computational Results</a:t>
            </a:r>
            <a:endParaRPr b="1" sz="2600">
              <a:latin typeface="Arial"/>
              <a:ea typeface="Arial"/>
              <a:cs typeface="Arial"/>
              <a:sym typeface="Arial"/>
            </a:endParaRPr>
          </a:p>
        </p:txBody>
      </p:sp>
      <p:sp>
        <p:nvSpPr>
          <p:cNvPr id="280" name="Google Shape;280;p44"/>
          <p:cNvSpPr/>
          <p:nvPr/>
        </p:nvSpPr>
        <p:spPr>
          <a:xfrm>
            <a:off x="461850" y="869275"/>
            <a:ext cx="2991600" cy="3828000"/>
          </a:xfrm>
          <a:prstGeom prst="roundRect">
            <a:avLst>
              <a:gd fmla="val 8278" name="adj"/>
            </a:avLst>
          </a:prstGeom>
          <a:solidFill>
            <a:schemeClr val="accent1"/>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44"/>
          <p:cNvSpPr txBox="1"/>
          <p:nvPr/>
        </p:nvSpPr>
        <p:spPr>
          <a:xfrm>
            <a:off x="692850" y="1509425"/>
            <a:ext cx="2613600" cy="28029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100">
                <a:solidFill>
                  <a:schemeClr val="dk1"/>
                </a:solidFill>
              </a:rPr>
              <a:t>		</a:t>
            </a:r>
            <a:endParaRPr sz="1100">
              <a:solidFill>
                <a:schemeClr val="dk1"/>
              </a:solidFill>
            </a:endParaRPr>
          </a:p>
          <a:p>
            <a:pPr indent="0" lvl="0" marL="0" rtl="0" algn="l">
              <a:lnSpc>
                <a:spcPct val="150000"/>
              </a:lnSpc>
              <a:spcBef>
                <a:spcPts val="0"/>
              </a:spcBef>
              <a:spcAft>
                <a:spcPts val="0"/>
              </a:spcAft>
              <a:buClr>
                <a:schemeClr val="dk1"/>
              </a:buClr>
              <a:buSzPts val="1100"/>
              <a:buFont typeface="Arial"/>
              <a:buNone/>
            </a:pPr>
            <a:r>
              <a:rPr i="1" lang="en" sz="1700">
                <a:solidFill>
                  <a:schemeClr val="dk1"/>
                </a:solidFill>
              </a:rPr>
              <a:t>Snapshot of a MD simulation cell of the PMMA/CNT composite </a:t>
            </a:r>
            <a:endParaRPr i="1" sz="17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100">
                <a:solidFill>
                  <a:schemeClr val="dk1"/>
                </a:solidFill>
              </a:rPr>
              <a:t>					</a:t>
            </a:r>
            <a:endParaRPr sz="1100">
              <a:solidFill>
                <a:schemeClr val="dk1"/>
              </a:solidFill>
            </a:endParaRPr>
          </a:p>
          <a:p>
            <a:pPr indent="0" lvl="0" marL="0" rtl="0" algn="l">
              <a:lnSpc>
                <a:spcPct val="150000"/>
              </a:lnSpc>
              <a:spcBef>
                <a:spcPts val="0"/>
              </a:spcBef>
              <a:spcAft>
                <a:spcPts val="0"/>
              </a:spcAft>
              <a:buClr>
                <a:schemeClr val="dk1"/>
              </a:buClr>
              <a:buSzPts val="1100"/>
              <a:buFont typeface="Arial"/>
              <a:buNone/>
            </a:pPr>
            <a:r>
              <a:rPr lang="en" sz="1100">
                <a:solidFill>
                  <a:schemeClr val="dk1"/>
                </a:solidFill>
              </a:rPr>
              <a:t>				</a:t>
            </a:r>
            <a:endParaRPr sz="1100">
              <a:solidFill>
                <a:schemeClr val="dk1"/>
              </a:solidFill>
            </a:endParaRPr>
          </a:p>
          <a:p>
            <a:pPr indent="0" lvl="0" marL="0" rtl="0" algn="l">
              <a:lnSpc>
                <a:spcPct val="150000"/>
              </a:lnSpc>
              <a:spcBef>
                <a:spcPts val="0"/>
              </a:spcBef>
              <a:spcAft>
                <a:spcPts val="0"/>
              </a:spcAft>
              <a:buClr>
                <a:schemeClr val="dk1"/>
              </a:buClr>
              <a:buSzPts val="1100"/>
              <a:buFont typeface="Arial"/>
              <a:buNone/>
            </a:pPr>
            <a:r>
              <a:rPr lang="en" sz="1100">
                <a:solidFill>
                  <a:schemeClr val="dk1"/>
                </a:solidFill>
              </a:rPr>
              <a:t>			</a:t>
            </a:r>
            <a:endParaRPr sz="1100">
              <a:solidFill>
                <a:schemeClr val="dk1"/>
              </a:solidFill>
            </a:endParaRPr>
          </a:p>
          <a:p>
            <a:pPr indent="0" lvl="0" marL="0" rtl="0" algn="l">
              <a:lnSpc>
                <a:spcPct val="150000"/>
              </a:lnSpc>
              <a:spcBef>
                <a:spcPts val="0"/>
              </a:spcBef>
              <a:spcAft>
                <a:spcPts val="0"/>
              </a:spcAft>
              <a:buClr>
                <a:schemeClr val="dk1"/>
              </a:buClr>
              <a:buSzPts val="1100"/>
              <a:buFont typeface="Arial"/>
              <a:buNone/>
            </a:pPr>
            <a:r>
              <a:rPr lang="en" sz="1100">
                <a:solidFill>
                  <a:schemeClr val="dk1"/>
                </a:solidFill>
              </a:rPr>
              <a:t>		</a:t>
            </a:r>
            <a:endParaRPr sz="1100">
              <a:solidFill>
                <a:schemeClr val="dk1"/>
              </a:solidFill>
            </a:endParaRPr>
          </a:p>
          <a:p>
            <a:pPr indent="0" lvl="0" marL="0" rtl="0" algn="l">
              <a:lnSpc>
                <a:spcPct val="150000"/>
              </a:lnSpc>
              <a:spcBef>
                <a:spcPts val="0"/>
              </a:spcBef>
              <a:spcAft>
                <a:spcPts val="0"/>
              </a:spcAft>
              <a:buNone/>
            </a:pPr>
            <a:r>
              <a:rPr i="1" lang="en" sz="1494"/>
              <a:t> </a:t>
            </a:r>
            <a:endParaRPr>
              <a:latin typeface="Old Standard TT"/>
              <a:ea typeface="Old Standard TT"/>
              <a:cs typeface="Old Standard TT"/>
              <a:sym typeface="Old Standard TT"/>
            </a:endParaRPr>
          </a:p>
        </p:txBody>
      </p:sp>
      <p:pic>
        <p:nvPicPr>
          <p:cNvPr id="282" name="Google Shape;282;p44"/>
          <p:cNvPicPr preferRelativeResize="0"/>
          <p:nvPr/>
        </p:nvPicPr>
        <p:blipFill rotWithShape="1">
          <a:blip r:embed="rId3">
            <a:alphaModFix/>
          </a:blip>
          <a:srcRect b="0" l="0" r="7680" t="0"/>
          <a:stretch/>
        </p:blipFill>
        <p:spPr>
          <a:xfrm>
            <a:off x="3623967" y="869275"/>
            <a:ext cx="4469159" cy="38280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45"/>
          <p:cNvSpPr txBox="1"/>
          <p:nvPr>
            <p:ph type="title"/>
          </p:nvPr>
        </p:nvSpPr>
        <p:spPr>
          <a:xfrm>
            <a:off x="824550" y="1301625"/>
            <a:ext cx="7494900" cy="31476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sz="2000"/>
              <a:t>Following equilibration, the amorphous models of PmPV/CNT composites with different CNT volume fractions were then subjected to </a:t>
            </a:r>
            <a:r>
              <a:rPr b="1" lang="en" sz="2000">
                <a:solidFill>
                  <a:schemeClr val="dk1"/>
                </a:solidFill>
              </a:rPr>
              <a:t>constant-strain minimization</a:t>
            </a:r>
            <a:r>
              <a:rPr lang="en" sz="2000"/>
              <a:t> for the calculation of mechanical properties.</a:t>
            </a:r>
            <a:endParaRPr sz="2000"/>
          </a:p>
          <a:p>
            <a:pPr indent="0" lvl="0" marL="0" rtl="0" algn="l">
              <a:lnSpc>
                <a:spcPct val="115000"/>
              </a:lnSpc>
              <a:spcBef>
                <a:spcPts val="0"/>
              </a:spcBef>
              <a:spcAft>
                <a:spcPts val="0"/>
              </a:spcAft>
              <a:buClr>
                <a:schemeClr val="dk1"/>
              </a:buClr>
              <a:buSzPts val="1100"/>
              <a:buFont typeface="Arial"/>
              <a:buNone/>
            </a:pPr>
            <a:r>
              <a:t/>
            </a:r>
            <a:endParaRPr sz="2000"/>
          </a:p>
          <a:p>
            <a:pPr indent="0" lvl="0" marL="0" rtl="0" algn="l">
              <a:lnSpc>
                <a:spcPct val="115000"/>
              </a:lnSpc>
              <a:spcBef>
                <a:spcPts val="0"/>
              </a:spcBef>
              <a:spcAft>
                <a:spcPts val="0"/>
              </a:spcAft>
              <a:buNone/>
            </a:pPr>
            <a:r>
              <a:rPr lang="en" sz="2000"/>
              <a:t>We plotted the </a:t>
            </a:r>
            <a:r>
              <a:rPr b="1" lang="en" sz="2000">
                <a:solidFill>
                  <a:schemeClr val="dk1"/>
                </a:solidFill>
              </a:rPr>
              <a:t>stress–strain curves</a:t>
            </a:r>
            <a:r>
              <a:rPr b="1" lang="en" sz="2000"/>
              <a:t> </a:t>
            </a:r>
            <a:r>
              <a:rPr lang="en" sz="2000"/>
              <a:t>for </a:t>
            </a:r>
            <a:r>
              <a:rPr b="1" lang="en" sz="2000">
                <a:solidFill>
                  <a:schemeClr val="dk1"/>
                </a:solidFill>
              </a:rPr>
              <a:t>transverse and axial loading conditions</a:t>
            </a:r>
            <a:r>
              <a:rPr lang="en" sz="2000">
                <a:solidFill>
                  <a:schemeClr val="dk1"/>
                </a:solidFill>
              </a:rPr>
              <a:t> </a:t>
            </a:r>
            <a:r>
              <a:rPr lang="en" sz="2000"/>
              <a:t>for different volume fractions of CNT in PmPV and PMMA Matrix composites.</a:t>
            </a:r>
            <a:endParaRPr sz="2000"/>
          </a:p>
        </p:txBody>
      </p:sp>
      <p:sp>
        <p:nvSpPr>
          <p:cNvPr id="288" name="Google Shape;288;p45"/>
          <p:cNvSpPr txBox="1"/>
          <p:nvPr/>
        </p:nvSpPr>
        <p:spPr>
          <a:xfrm>
            <a:off x="881750" y="545825"/>
            <a:ext cx="5458500" cy="83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n" sz="4244">
                <a:solidFill>
                  <a:schemeClr val="dk1"/>
                </a:solidFill>
              </a:rPr>
              <a:t>Analysis of Results</a:t>
            </a:r>
            <a:endParaRPr>
              <a:latin typeface="Old Standard TT"/>
              <a:ea typeface="Old Standard TT"/>
              <a:cs typeface="Old Standard TT"/>
              <a:sym typeface="Old Standard TT"/>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4"/>
        </a:solidFill>
      </p:bgPr>
    </p:bg>
    <p:spTree>
      <p:nvGrpSpPr>
        <p:cNvPr id="292" name="Shape 292"/>
        <p:cNvGrpSpPr/>
        <p:nvPr/>
      </p:nvGrpSpPr>
      <p:grpSpPr>
        <a:xfrm>
          <a:off x="0" y="0"/>
          <a:ext cx="0" cy="0"/>
          <a:chOff x="0" y="0"/>
          <a:chExt cx="0" cy="0"/>
        </a:xfrm>
      </p:grpSpPr>
      <p:sp>
        <p:nvSpPr>
          <p:cNvPr id="293" name="Google Shape;293;p46"/>
          <p:cNvSpPr txBox="1"/>
          <p:nvPr>
            <p:ph type="title"/>
          </p:nvPr>
        </p:nvSpPr>
        <p:spPr>
          <a:xfrm>
            <a:off x="311700" y="30857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i="1" lang="en" sz="1800">
                <a:latin typeface="Arial"/>
                <a:ea typeface="Arial"/>
                <a:cs typeface="Arial"/>
                <a:sym typeface="Arial"/>
              </a:rPr>
              <a:t>Stress–strain curves in the </a:t>
            </a:r>
            <a:r>
              <a:rPr b="1" i="1" lang="en" sz="1800">
                <a:latin typeface="Arial"/>
                <a:ea typeface="Arial"/>
                <a:cs typeface="Arial"/>
                <a:sym typeface="Arial"/>
              </a:rPr>
              <a:t>transverse direction</a:t>
            </a:r>
            <a:r>
              <a:rPr i="1" lang="en" sz="1800">
                <a:latin typeface="Arial"/>
                <a:ea typeface="Arial"/>
                <a:cs typeface="Arial"/>
                <a:sym typeface="Arial"/>
              </a:rPr>
              <a:t> for </a:t>
            </a:r>
            <a:r>
              <a:rPr b="1" i="1" lang="en" sz="1800">
                <a:latin typeface="Arial"/>
                <a:ea typeface="Arial"/>
                <a:cs typeface="Arial"/>
                <a:sym typeface="Arial"/>
              </a:rPr>
              <a:t>PmPV/CNT</a:t>
            </a:r>
            <a:r>
              <a:rPr i="1" lang="en" sz="1800">
                <a:latin typeface="Arial"/>
                <a:ea typeface="Arial"/>
                <a:cs typeface="Arial"/>
                <a:sym typeface="Arial"/>
              </a:rPr>
              <a:t> composites with different CNT volume fractions </a:t>
            </a:r>
            <a:endParaRPr i="1" sz="1800">
              <a:latin typeface="Arial"/>
              <a:ea typeface="Arial"/>
              <a:cs typeface="Arial"/>
              <a:sym typeface="Arial"/>
            </a:endParaRPr>
          </a:p>
          <a:p>
            <a:pPr indent="0" lvl="0" marL="0" rtl="0" algn="l">
              <a:spcBef>
                <a:spcPts val="0"/>
              </a:spcBef>
              <a:spcAft>
                <a:spcPts val="0"/>
              </a:spcAft>
              <a:buClr>
                <a:schemeClr val="dk1"/>
              </a:buClr>
              <a:buSzPct val="100000"/>
              <a:buFont typeface="Arial"/>
              <a:buNone/>
            </a:pPr>
            <a:r>
              <a:rPr lang="en" sz="1100">
                <a:latin typeface="Arial"/>
                <a:ea typeface="Arial"/>
                <a:cs typeface="Arial"/>
                <a:sym typeface="Arial"/>
              </a:rPr>
              <a:t>	</a:t>
            </a:r>
            <a:endParaRPr sz="1100">
              <a:latin typeface="Arial"/>
              <a:ea typeface="Arial"/>
              <a:cs typeface="Arial"/>
              <a:sym typeface="Arial"/>
            </a:endParaRPr>
          </a:p>
          <a:p>
            <a:pPr indent="0" lvl="0" marL="0" rtl="0" algn="l">
              <a:spcBef>
                <a:spcPts val="0"/>
              </a:spcBef>
              <a:spcAft>
                <a:spcPts val="0"/>
              </a:spcAft>
              <a:buClr>
                <a:schemeClr val="dk1"/>
              </a:buClr>
              <a:buSzPct val="100000"/>
              <a:buFont typeface="Arial"/>
              <a:buNone/>
            </a:pPr>
            <a:r>
              <a:rPr lang="en" sz="1100">
                <a:latin typeface="Arial"/>
                <a:ea typeface="Arial"/>
                <a:cs typeface="Arial"/>
                <a:sym typeface="Arial"/>
              </a:rPr>
              <a:t>				</a:t>
            </a:r>
            <a:endParaRPr sz="1100">
              <a:latin typeface="Arial"/>
              <a:ea typeface="Arial"/>
              <a:cs typeface="Arial"/>
              <a:sym typeface="Arial"/>
            </a:endParaRPr>
          </a:p>
          <a:p>
            <a:pPr indent="0" lvl="0" marL="0" rtl="0" algn="l">
              <a:spcBef>
                <a:spcPts val="0"/>
              </a:spcBef>
              <a:spcAft>
                <a:spcPts val="0"/>
              </a:spcAft>
              <a:buClr>
                <a:schemeClr val="dk1"/>
              </a:buClr>
              <a:buSzPct val="100000"/>
              <a:buFont typeface="Arial"/>
              <a:buNone/>
            </a:pPr>
            <a:r>
              <a:rPr lang="en" sz="1100">
                <a:latin typeface="Arial"/>
                <a:ea typeface="Arial"/>
                <a:cs typeface="Arial"/>
                <a:sym typeface="Arial"/>
              </a:rPr>
              <a:t>					</a:t>
            </a:r>
            <a:endParaRPr sz="1100">
              <a:latin typeface="Arial"/>
              <a:ea typeface="Arial"/>
              <a:cs typeface="Arial"/>
              <a:sym typeface="Arial"/>
            </a:endParaRPr>
          </a:p>
          <a:p>
            <a:pPr indent="0" lvl="0" marL="0" rtl="0" algn="l">
              <a:spcBef>
                <a:spcPts val="0"/>
              </a:spcBef>
              <a:spcAft>
                <a:spcPts val="0"/>
              </a:spcAft>
              <a:buClr>
                <a:schemeClr val="dk1"/>
              </a:buClr>
              <a:buSzPct val="100000"/>
              <a:buFont typeface="Arial"/>
              <a:buNone/>
            </a:pPr>
            <a:r>
              <a:rPr lang="en" sz="1100">
                <a:latin typeface="Arial"/>
                <a:ea typeface="Arial"/>
                <a:cs typeface="Arial"/>
                <a:sym typeface="Arial"/>
              </a:rPr>
              <a:t>						</a:t>
            </a:r>
            <a:endParaRPr sz="1100">
              <a:latin typeface="Arial"/>
              <a:ea typeface="Arial"/>
              <a:cs typeface="Arial"/>
              <a:sym typeface="Arial"/>
            </a:endParaRPr>
          </a:p>
          <a:p>
            <a:pPr indent="0" lvl="0" marL="0" rtl="0" algn="l">
              <a:lnSpc>
                <a:spcPct val="115000"/>
              </a:lnSpc>
              <a:spcBef>
                <a:spcPts val="0"/>
              </a:spcBef>
              <a:spcAft>
                <a:spcPts val="0"/>
              </a:spcAft>
              <a:buClr>
                <a:schemeClr val="dk1"/>
              </a:buClr>
              <a:buSzPct val="100000"/>
              <a:buFont typeface="Arial"/>
              <a:buNone/>
            </a:pPr>
            <a:r>
              <a:rPr lang="en" sz="1100">
                <a:latin typeface="Arial"/>
                <a:ea typeface="Arial"/>
                <a:cs typeface="Arial"/>
                <a:sym typeface="Arial"/>
              </a:rPr>
              <a:t>					</a:t>
            </a:r>
            <a:endParaRPr sz="1100">
              <a:latin typeface="Arial"/>
              <a:ea typeface="Arial"/>
              <a:cs typeface="Arial"/>
              <a:sym typeface="Arial"/>
            </a:endParaRPr>
          </a:p>
          <a:p>
            <a:pPr indent="0" lvl="0" marL="0" rtl="0" algn="l">
              <a:spcBef>
                <a:spcPts val="0"/>
              </a:spcBef>
              <a:spcAft>
                <a:spcPts val="0"/>
              </a:spcAft>
              <a:buClr>
                <a:schemeClr val="dk1"/>
              </a:buClr>
              <a:buSzPct val="100000"/>
              <a:buFont typeface="Arial"/>
              <a:buNone/>
            </a:pPr>
            <a:r>
              <a:rPr lang="en" sz="1100">
                <a:latin typeface="Arial"/>
                <a:ea typeface="Arial"/>
                <a:cs typeface="Arial"/>
                <a:sym typeface="Arial"/>
              </a:rPr>
              <a:t>				</a:t>
            </a:r>
            <a:endParaRPr sz="1100">
              <a:latin typeface="Arial"/>
              <a:ea typeface="Arial"/>
              <a:cs typeface="Arial"/>
              <a:sym typeface="Arial"/>
            </a:endParaRPr>
          </a:p>
          <a:p>
            <a:pPr indent="0" lvl="0" marL="0" rtl="0" algn="l">
              <a:spcBef>
                <a:spcPts val="0"/>
              </a:spcBef>
              <a:spcAft>
                <a:spcPts val="0"/>
              </a:spcAft>
              <a:buClr>
                <a:schemeClr val="dk1"/>
              </a:buClr>
              <a:buSzPct val="100000"/>
              <a:buFont typeface="Arial"/>
              <a:buNone/>
            </a:pPr>
            <a:r>
              <a:rPr lang="en" sz="1100">
                <a:latin typeface="Arial"/>
                <a:ea typeface="Arial"/>
                <a:cs typeface="Arial"/>
                <a:sym typeface="Arial"/>
              </a:rPr>
              <a:t>			</a:t>
            </a:r>
            <a:endParaRPr sz="1100">
              <a:latin typeface="Arial"/>
              <a:ea typeface="Arial"/>
              <a:cs typeface="Arial"/>
              <a:sym typeface="Arial"/>
            </a:endParaRPr>
          </a:p>
          <a:p>
            <a:pPr indent="0" lvl="0" marL="0" rtl="0" algn="l">
              <a:spcBef>
                <a:spcPts val="0"/>
              </a:spcBef>
              <a:spcAft>
                <a:spcPts val="0"/>
              </a:spcAft>
              <a:buClr>
                <a:schemeClr val="dk1"/>
              </a:buClr>
              <a:buSzPct val="100000"/>
              <a:buFont typeface="Arial"/>
              <a:buNone/>
            </a:pPr>
            <a:r>
              <a:rPr lang="en" sz="1100">
                <a:latin typeface="Arial"/>
                <a:ea typeface="Arial"/>
                <a:cs typeface="Arial"/>
                <a:sym typeface="Arial"/>
              </a:rPr>
              <a:t>		</a:t>
            </a:r>
            <a:endParaRPr sz="1100">
              <a:latin typeface="Arial"/>
              <a:ea typeface="Arial"/>
              <a:cs typeface="Arial"/>
              <a:sym typeface="Arial"/>
            </a:endParaRPr>
          </a:p>
          <a:p>
            <a:pPr indent="0" lvl="0" marL="0" rtl="0" algn="l">
              <a:spcBef>
                <a:spcPts val="0"/>
              </a:spcBef>
              <a:spcAft>
                <a:spcPts val="0"/>
              </a:spcAft>
              <a:buNone/>
            </a:pPr>
            <a:r>
              <a:t/>
            </a:r>
            <a:endParaRPr/>
          </a:p>
        </p:txBody>
      </p:sp>
      <p:pic>
        <p:nvPicPr>
          <p:cNvPr id="294" name="Google Shape;294;p46"/>
          <p:cNvPicPr preferRelativeResize="0"/>
          <p:nvPr/>
        </p:nvPicPr>
        <p:blipFill>
          <a:blip r:embed="rId3">
            <a:alphaModFix/>
          </a:blip>
          <a:stretch>
            <a:fillRect/>
          </a:stretch>
        </p:blipFill>
        <p:spPr>
          <a:xfrm>
            <a:off x="694576" y="1049700"/>
            <a:ext cx="7754849" cy="3682901"/>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4"/>
        </a:solidFill>
      </p:bgPr>
    </p:bg>
    <p:spTree>
      <p:nvGrpSpPr>
        <p:cNvPr id="298" name="Shape 298"/>
        <p:cNvGrpSpPr/>
        <p:nvPr/>
      </p:nvGrpSpPr>
      <p:grpSpPr>
        <a:xfrm>
          <a:off x="0" y="0"/>
          <a:ext cx="0" cy="0"/>
          <a:chOff x="0" y="0"/>
          <a:chExt cx="0" cy="0"/>
        </a:xfrm>
      </p:grpSpPr>
      <p:sp>
        <p:nvSpPr>
          <p:cNvPr id="299" name="Google Shape;299;p47"/>
          <p:cNvSpPr txBox="1"/>
          <p:nvPr>
            <p:ph type="title"/>
          </p:nvPr>
        </p:nvSpPr>
        <p:spPr>
          <a:xfrm>
            <a:off x="311700" y="23507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i="1" lang="en" sz="1800">
                <a:latin typeface="Arial"/>
                <a:ea typeface="Arial"/>
                <a:cs typeface="Arial"/>
                <a:sym typeface="Arial"/>
              </a:rPr>
              <a:t>Stress–strain curves in the </a:t>
            </a:r>
            <a:r>
              <a:rPr b="1" i="1" lang="en" sz="1800">
                <a:latin typeface="Arial"/>
                <a:ea typeface="Arial"/>
                <a:cs typeface="Arial"/>
                <a:sym typeface="Arial"/>
              </a:rPr>
              <a:t>longitudinal direction</a:t>
            </a:r>
            <a:r>
              <a:rPr i="1" lang="en" sz="1800">
                <a:latin typeface="Arial"/>
                <a:ea typeface="Arial"/>
                <a:cs typeface="Arial"/>
                <a:sym typeface="Arial"/>
              </a:rPr>
              <a:t> for </a:t>
            </a:r>
            <a:r>
              <a:rPr b="1" i="1" lang="en" sz="1800">
                <a:latin typeface="Arial"/>
                <a:ea typeface="Arial"/>
                <a:cs typeface="Arial"/>
                <a:sym typeface="Arial"/>
              </a:rPr>
              <a:t>PmPV/CNT</a:t>
            </a:r>
            <a:r>
              <a:rPr i="1" lang="en" sz="1800">
                <a:latin typeface="Arial"/>
                <a:ea typeface="Arial"/>
                <a:cs typeface="Arial"/>
                <a:sym typeface="Arial"/>
              </a:rPr>
              <a:t> composites with different CNT volume fractions </a:t>
            </a:r>
            <a:endParaRPr i="1" sz="1800">
              <a:latin typeface="Arial"/>
              <a:ea typeface="Arial"/>
              <a:cs typeface="Arial"/>
              <a:sym typeface="Arial"/>
            </a:endParaRPr>
          </a:p>
          <a:p>
            <a:pPr indent="0" lvl="0" marL="0" rtl="0" algn="l">
              <a:spcBef>
                <a:spcPts val="0"/>
              </a:spcBef>
              <a:spcAft>
                <a:spcPts val="0"/>
              </a:spcAft>
              <a:buNone/>
            </a:pPr>
            <a:r>
              <a:rPr lang="en" sz="1100">
                <a:latin typeface="Arial"/>
                <a:ea typeface="Arial"/>
                <a:cs typeface="Arial"/>
                <a:sym typeface="Arial"/>
              </a:rPr>
              <a:t>	</a:t>
            </a:r>
            <a:endParaRPr sz="1100">
              <a:latin typeface="Arial"/>
              <a:ea typeface="Arial"/>
              <a:cs typeface="Arial"/>
              <a:sym typeface="Arial"/>
            </a:endParaRPr>
          </a:p>
          <a:p>
            <a:pPr indent="0" lvl="0" marL="0" rtl="0" algn="l">
              <a:spcBef>
                <a:spcPts val="0"/>
              </a:spcBef>
              <a:spcAft>
                <a:spcPts val="0"/>
              </a:spcAft>
              <a:buNone/>
            </a:pPr>
            <a:r>
              <a:rPr lang="en" sz="1100">
                <a:latin typeface="Arial"/>
                <a:ea typeface="Arial"/>
                <a:cs typeface="Arial"/>
                <a:sym typeface="Arial"/>
              </a:rPr>
              <a:t>				</a:t>
            </a:r>
            <a:endParaRPr sz="1100">
              <a:latin typeface="Arial"/>
              <a:ea typeface="Arial"/>
              <a:cs typeface="Arial"/>
              <a:sym typeface="Arial"/>
            </a:endParaRPr>
          </a:p>
          <a:p>
            <a:pPr indent="0" lvl="0" marL="0" rtl="0" algn="l">
              <a:spcBef>
                <a:spcPts val="0"/>
              </a:spcBef>
              <a:spcAft>
                <a:spcPts val="0"/>
              </a:spcAft>
              <a:buNone/>
            </a:pPr>
            <a:r>
              <a:rPr lang="en" sz="1100">
                <a:latin typeface="Arial"/>
                <a:ea typeface="Arial"/>
                <a:cs typeface="Arial"/>
                <a:sym typeface="Arial"/>
              </a:rPr>
              <a:t>					</a:t>
            </a:r>
            <a:endParaRPr sz="1100">
              <a:latin typeface="Arial"/>
              <a:ea typeface="Arial"/>
              <a:cs typeface="Arial"/>
              <a:sym typeface="Arial"/>
            </a:endParaRPr>
          </a:p>
          <a:p>
            <a:pPr indent="0" lvl="0" marL="0" rtl="0" algn="l">
              <a:spcBef>
                <a:spcPts val="0"/>
              </a:spcBef>
              <a:spcAft>
                <a:spcPts val="0"/>
              </a:spcAft>
              <a:buNone/>
            </a:pPr>
            <a:r>
              <a:rPr lang="en" sz="1100">
                <a:latin typeface="Arial"/>
                <a:ea typeface="Arial"/>
                <a:cs typeface="Arial"/>
                <a:sym typeface="Arial"/>
              </a:rPr>
              <a:t>						</a:t>
            </a:r>
            <a:endParaRPr sz="1100">
              <a:latin typeface="Arial"/>
              <a:ea typeface="Arial"/>
              <a:cs typeface="Arial"/>
              <a:sym typeface="Arial"/>
            </a:endParaRPr>
          </a:p>
          <a:p>
            <a:pPr indent="0" lvl="0" marL="0" rtl="0" algn="l">
              <a:lnSpc>
                <a:spcPct val="115000"/>
              </a:lnSpc>
              <a:spcBef>
                <a:spcPts val="0"/>
              </a:spcBef>
              <a:spcAft>
                <a:spcPts val="0"/>
              </a:spcAft>
              <a:buNone/>
            </a:pPr>
            <a:r>
              <a:rPr lang="en" sz="1100">
                <a:latin typeface="Arial"/>
                <a:ea typeface="Arial"/>
                <a:cs typeface="Arial"/>
                <a:sym typeface="Arial"/>
              </a:rPr>
              <a:t>					</a:t>
            </a:r>
            <a:endParaRPr sz="1100">
              <a:latin typeface="Arial"/>
              <a:ea typeface="Arial"/>
              <a:cs typeface="Arial"/>
              <a:sym typeface="Arial"/>
            </a:endParaRPr>
          </a:p>
          <a:p>
            <a:pPr indent="0" lvl="0" marL="0" rtl="0" algn="l">
              <a:spcBef>
                <a:spcPts val="0"/>
              </a:spcBef>
              <a:spcAft>
                <a:spcPts val="0"/>
              </a:spcAft>
              <a:buNone/>
            </a:pPr>
            <a:r>
              <a:rPr lang="en" sz="1100">
                <a:latin typeface="Arial"/>
                <a:ea typeface="Arial"/>
                <a:cs typeface="Arial"/>
                <a:sym typeface="Arial"/>
              </a:rPr>
              <a:t>				</a:t>
            </a:r>
            <a:endParaRPr sz="1100">
              <a:latin typeface="Arial"/>
              <a:ea typeface="Arial"/>
              <a:cs typeface="Arial"/>
              <a:sym typeface="Arial"/>
            </a:endParaRPr>
          </a:p>
          <a:p>
            <a:pPr indent="0" lvl="0" marL="0" rtl="0" algn="l">
              <a:spcBef>
                <a:spcPts val="0"/>
              </a:spcBef>
              <a:spcAft>
                <a:spcPts val="0"/>
              </a:spcAft>
              <a:buNone/>
            </a:pPr>
            <a:r>
              <a:rPr lang="en" sz="1100">
                <a:latin typeface="Arial"/>
                <a:ea typeface="Arial"/>
                <a:cs typeface="Arial"/>
                <a:sym typeface="Arial"/>
              </a:rPr>
              <a:t>			</a:t>
            </a:r>
            <a:endParaRPr sz="1100">
              <a:latin typeface="Arial"/>
              <a:ea typeface="Arial"/>
              <a:cs typeface="Arial"/>
              <a:sym typeface="Arial"/>
            </a:endParaRPr>
          </a:p>
          <a:p>
            <a:pPr indent="0" lvl="0" marL="0" rtl="0" algn="l">
              <a:spcBef>
                <a:spcPts val="0"/>
              </a:spcBef>
              <a:spcAft>
                <a:spcPts val="0"/>
              </a:spcAft>
              <a:buNone/>
            </a:pPr>
            <a:r>
              <a:rPr lang="en" sz="1100">
                <a:latin typeface="Arial"/>
                <a:ea typeface="Arial"/>
                <a:cs typeface="Arial"/>
                <a:sym typeface="Arial"/>
              </a:rPr>
              <a:t>		</a:t>
            </a:r>
            <a:endParaRPr sz="1100">
              <a:latin typeface="Arial"/>
              <a:ea typeface="Arial"/>
              <a:cs typeface="Arial"/>
              <a:sym typeface="Arial"/>
            </a:endParaRPr>
          </a:p>
          <a:p>
            <a:pPr indent="0" lvl="0" marL="0" rtl="0" algn="l">
              <a:spcBef>
                <a:spcPts val="0"/>
              </a:spcBef>
              <a:spcAft>
                <a:spcPts val="0"/>
              </a:spcAft>
              <a:buNone/>
            </a:pPr>
            <a:r>
              <a:t/>
            </a:r>
            <a:endParaRPr/>
          </a:p>
        </p:txBody>
      </p:sp>
      <p:pic>
        <p:nvPicPr>
          <p:cNvPr id="300" name="Google Shape;300;p47"/>
          <p:cNvPicPr preferRelativeResize="0"/>
          <p:nvPr/>
        </p:nvPicPr>
        <p:blipFill>
          <a:blip r:embed="rId3">
            <a:alphaModFix/>
          </a:blip>
          <a:stretch>
            <a:fillRect/>
          </a:stretch>
        </p:blipFill>
        <p:spPr>
          <a:xfrm>
            <a:off x="749425" y="974275"/>
            <a:ext cx="7645151" cy="35394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21"/>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n">
                <a:latin typeface="Calibri"/>
                <a:ea typeface="Calibri"/>
                <a:cs typeface="Calibri"/>
                <a:sym typeface="Calibri"/>
              </a:rPr>
              <a:t>Molecular Dynamics Simulation</a:t>
            </a:r>
            <a:endParaRPr b="1">
              <a:latin typeface="Calibri"/>
              <a:ea typeface="Calibri"/>
              <a:cs typeface="Calibri"/>
              <a:sym typeface="Calibri"/>
            </a:endParaRPr>
          </a:p>
        </p:txBody>
      </p:sp>
      <p:sp>
        <p:nvSpPr>
          <p:cNvPr id="118" name="Google Shape;118;p21"/>
          <p:cNvSpPr txBox="1"/>
          <p:nvPr>
            <p:ph idx="1" type="body"/>
          </p:nvPr>
        </p:nvSpPr>
        <p:spPr>
          <a:xfrm>
            <a:off x="311700" y="1171600"/>
            <a:ext cx="8520600" cy="3397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300">
                <a:latin typeface="Arial"/>
                <a:ea typeface="Arial"/>
                <a:cs typeface="Arial"/>
                <a:sym typeface="Arial"/>
              </a:rPr>
              <a:t>Molecular dynamics simulation is a simulated computer method, through the equations for a group of interactive atomic motion equations, investigates its evolutionary behavior over time. In a molecular dynamics simulation, the movement of atoms follows the classical mechanics required by Newton's laws. In a system formed by N atoms, with other atoms interacting with each other, the force received by each atom as:</a:t>
            </a:r>
            <a:endParaRPr sz="1300">
              <a:latin typeface="Arial"/>
              <a:ea typeface="Arial"/>
              <a:cs typeface="Arial"/>
              <a:sym typeface="Arial"/>
            </a:endParaRPr>
          </a:p>
          <a:p>
            <a:pPr indent="0" lvl="0" marL="0" rtl="0" algn="l">
              <a:spcBef>
                <a:spcPts val="0"/>
              </a:spcBef>
              <a:spcAft>
                <a:spcPts val="0"/>
              </a:spcAft>
              <a:buNone/>
            </a:pPr>
            <a:r>
              <a:t/>
            </a:r>
            <a:endParaRPr sz="1300">
              <a:latin typeface="Arial"/>
              <a:ea typeface="Arial"/>
              <a:cs typeface="Arial"/>
              <a:sym typeface="Arial"/>
            </a:endParaRPr>
          </a:p>
          <a:p>
            <a:pPr indent="0" lvl="0" marL="0" rtl="0" algn="l">
              <a:spcBef>
                <a:spcPts val="0"/>
              </a:spcBef>
              <a:spcAft>
                <a:spcPts val="0"/>
              </a:spcAft>
              <a:buNone/>
            </a:pPr>
            <a:r>
              <a:t/>
            </a:r>
            <a:endParaRPr sz="1300">
              <a:latin typeface="Arial"/>
              <a:ea typeface="Arial"/>
              <a:cs typeface="Arial"/>
              <a:sym typeface="Arial"/>
            </a:endParaRPr>
          </a:p>
          <a:p>
            <a:pPr indent="0" lvl="0" marL="0" rtl="0" algn="l">
              <a:spcBef>
                <a:spcPts val="0"/>
              </a:spcBef>
              <a:spcAft>
                <a:spcPts val="0"/>
              </a:spcAft>
              <a:buNone/>
            </a:pPr>
            <a:r>
              <a:t/>
            </a:r>
            <a:endParaRPr sz="1300">
              <a:latin typeface="Arial"/>
              <a:ea typeface="Arial"/>
              <a:cs typeface="Arial"/>
              <a:sym typeface="Arial"/>
            </a:endParaRPr>
          </a:p>
          <a:p>
            <a:pPr indent="0" lvl="0" marL="0" rtl="0" algn="l">
              <a:spcBef>
                <a:spcPts val="0"/>
              </a:spcBef>
              <a:spcAft>
                <a:spcPts val="0"/>
              </a:spcAft>
              <a:buNone/>
            </a:pPr>
            <a:r>
              <a:t/>
            </a:r>
            <a:endParaRPr sz="1300">
              <a:latin typeface="Arial"/>
              <a:ea typeface="Arial"/>
              <a:cs typeface="Arial"/>
              <a:sym typeface="Arial"/>
            </a:endParaRPr>
          </a:p>
          <a:p>
            <a:pPr indent="0" lvl="0" marL="0" rtl="0" algn="l">
              <a:spcBef>
                <a:spcPts val="0"/>
              </a:spcBef>
              <a:spcAft>
                <a:spcPts val="0"/>
              </a:spcAft>
              <a:buNone/>
            </a:pPr>
            <a:r>
              <a:t/>
            </a:r>
            <a:endParaRPr sz="1300">
              <a:latin typeface="Arial"/>
              <a:ea typeface="Arial"/>
              <a:cs typeface="Arial"/>
              <a:sym typeface="Arial"/>
            </a:endParaRPr>
          </a:p>
          <a:p>
            <a:pPr indent="0" lvl="0" marL="0" rtl="0" algn="l">
              <a:spcBef>
                <a:spcPts val="0"/>
              </a:spcBef>
              <a:spcAft>
                <a:spcPts val="0"/>
              </a:spcAft>
              <a:buNone/>
            </a:pPr>
            <a:r>
              <a:t/>
            </a:r>
            <a:endParaRPr sz="1300">
              <a:latin typeface="Arial"/>
              <a:ea typeface="Arial"/>
              <a:cs typeface="Arial"/>
              <a:sym typeface="Arial"/>
            </a:endParaRPr>
          </a:p>
          <a:p>
            <a:pPr indent="0" lvl="0" marL="0" rtl="0" algn="l">
              <a:spcBef>
                <a:spcPts val="0"/>
              </a:spcBef>
              <a:spcAft>
                <a:spcPts val="0"/>
              </a:spcAft>
              <a:buNone/>
            </a:pPr>
            <a:r>
              <a:rPr lang="en" sz="1300">
                <a:solidFill>
                  <a:srgbClr val="202122"/>
                </a:solidFill>
                <a:latin typeface="Arial"/>
                <a:ea typeface="Arial"/>
                <a:cs typeface="Arial"/>
                <a:sym typeface="Arial"/>
              </a:rPr>
              <a:t>The above equation shows that molecular dynamics is a deterministic method, that is, given an initial position and initial velocity, the whole system along with the time evolution locus can be completely determined theoretically.</a:t>
            </a:r>
            <a:endParaRPr sz="1300">
              <a:solidFill>
                <a:srgbClr val="202122"/>
              </a:solidFill>
              <a:latin typeface="Arial"/>
              <a:ea typeface="Arial"/>
              <a:cs typeface="Arial"/>
              <a:sym typeface="Arial"/>
            </a:endParaRPr>
          </a:p>
          <a:p>
            <a:pPr indent="0" lvl="0" marL="0" rtl="0" algn="l">
              <a:spcBef>
                <a:spcPts val="0"/>
              </a:spcBef>
              <a:spcAft>
                <a:spcPts val="0"/>
              </a:spcAft>
              <a:buClr>
                <a:schemeClr val="dk1"/>
              </a:buClr>
              <a:buSzPts val="1100"/>
              <a:buFont typeface="Arial"/>
              <a:buNone/>
            </a:pPr>
            <a:r>
              <a:t/>
            </a:r>
            <a:endParaRPr sz="1300">
              <a:latin typeface="Arial"/>
              <a:ea typeface="Arial"/>
              <a:cs typeface="Arial"/>
              <a:sym typeface="Arial"/>
            </a:endParaRPr>
          </a:p>
        </p:txBody>
      </p:sp>
      <p:pic>
        <p:nvPicPr>
          <p:cNvPr id="119" name="Google Shape;119;p21"/>
          <p:cNvPicPr preferRelativeResize="0"/>
          <p:nvPr/>
        </p:nvPicPr>
        <p:blipFill rotWithShape="1">
          <a:blip r:embed="rId3">
            <a:alphaModFix/>
          </a:blip>
          <a:srcRect b="51241" l="0" r="7054" t="30883"/>
          <a:stretch/>
        </p:blipFill>
        <p:spPr>
          <a:xfrm>
            <a:off x="1744425" y="2518175"/>
            <a:ext cx="5524500" cy="8001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4"/>
        </a:solidFill>
      </p:bgPr>
    </p:bg>
    <p:spTree>
      <p:nvGrpSpPr>
        <p:cNvPr id="304" name="Shape 304"/>
        <p:cNvGrpSpPr/>
        <p:nvPr/>
      </p:nvGrpSpPr>
      <p:grpSpPr>
        <a:xfrm>
          <a:off x="0" y="0"/>
          <a:ext cx="0" cy="0"/>
          <a:chOff x="0" y="0"/>
          <a:chExt cx="0" cy="0"/>
        </a:xfrm>
      </p:grpSpPr>
      <p:sp>
        <p:nvSpPr>
          <p:cNvPr id="305" name="Google Shape;305;p48"/>
          <p:cNvSpPr txBox="1"/>
          <p:nvPr>
            <p:ph type="title"/>
          </p:nvPr>
        </p:nvSpPr>
        <p:spPr>
          <a:xfrm>
            <a:off x="311700" y="23507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i="1" lang="en" sz="1800">
                <a:latin typeface="Arial"/>
                <a:ea typeface="Arial"/>
                <a:cs typeface="Arial"/>
                <a:sym typeface="Arial"/>
              </a:rPr>
              <a:t>Stress–strain curves in the </a:t>
            </a:r>
            <a:r>
              <a:rPr b="1" i="1" lang="en" sz="1800">
                <a:latin typeface="Arial"/>
                <a:ea typeface="Arial"/>
                <a:cs typeface="Arial"/>
                <a:sym typeface="Arial"/>
              </a:rPr>
              <a:t>transverse</a:t>
            </a:r>
            <a:r>
              <a:rPr b="1" i="1" lang="en" sz="1800">
                <a:latin typeface="Arial"/>
                <a:ea typeface="Arial"/>
                <a:cs typeface="Arial"/>
                <a:sym typeface="Arial"/>
              </a:rPr>
              <a:t> direction</a:t>
            </a:r>
            <a:r>
              <a:rPr i="1" lang="en" sz="1800">
                <a:latin typeface="Arial"/>
                <a:ea typeface="Arial"/>
                <a:cs typeface="Arial"/>
                <a:sym typeface="Arial"/>
              </a:rPr>
              <a:t> for </a:t>
            </a:r>
            <a:r>
              <a:rPr b="1" i="1" lang="en" sz="1800">
                <a:latin typeface="Arial"/>
                <a:ea typeface="Arial"/>
                <a:cs typeface="Arial"/>
                <a:sym typeface="Arial"/>
              </a:rPr>
              <a:t>PMMA</a:t>
            </a:r>
            <a:r>
              <a:rPr b="1" i="1" lang="en" sz="1800">
                <a:latin typeface="Arial"/>
                <a:ea typeface="Arial"/>
                <a:cs typeface="Arial"/>
                <a:sym typeface="Arial"/>
              </a:rPr>
              <a:t>/CNT</a:t>
            </a:r>
            <a:r>
              <a:rPr i="1" lang="en" sz="1800">
                <a:latin typeface="Arial"/>
                <a:ea typeface="Arial"/>
                <a:cs typeface="Arial"/>
                <a:sym typeface="Arial"/>
              </a:rPr>
              <a:t> composites with different CNT volume fractions </a:t>
            </a:r>
            <a:endParaRPr i="1" sz="1800">
              <a:latin typeface="Arial"/>
              <a:ea typeface="Arial"/>
              <a:cs typeface="Arial"/>
              <a:sym typeface="Arial"/>
            </a:endParaRPr>
          </a:p>
          <a:p>
            <a:pPr indent="0" lvl="0" marL="0" rtl="0" algn="l">
              <a:spcBef>
                <a:spcPts val="0"/>
              </a:spcBef>
              <a:spcAft>
                <a:spcPts val="0"/>
              </a:spcAft>
              <a:buNone/>
            </a:pPr>
            <a:r>
              <a:rPr lang="en" sz="1100">
                <a:latin typeface="Arial"/>
                <a:ea typeface="Arial"/>
                <a:cs typeface="Arial"/>
                <a:sym typeface="Arial"/>
              </a:rPr>
              <a:t>	</a:t>
            </a:r>
            <a:endParaRPr sz="1100">
              <a:latin typeface="Arial"/>
              <a:ea typeface="Arial"/>
              <a:cs typeface="Arial"/>
              <a:sym typeface="Arial"/>
            </a:endParaRPr>
          </a:p>
          <a:p>
            <a:pPr indent="0" lvl="0" marL="0" rtl="0" algn="l">
              <a:spcBef>
                <a:spcPts val="0"/>
              </a:spcBef>
              <a:spcAft>
                <a:spcPts val="0"/>
              </a:spcAft>
              <a:buNone/>
            </a:pPr>
            <a:r>
              <a:rPr lang="en" sz="1100">
                <a:latin typeface="Arial"/>
                <a:ea typeface="Arial"/>
                <a:cs typeface="Arial"/>
                <a:sym typeface="Arial"/>
              </a:rPr>
              <a:t>				</a:t>
            </a:r>
            <a:endParaRPr sz="1100">
              <a:latin typeface="Arial"/>
              <a:ea typeface="Arial"/>
              <a:cs typeface="Arial"/>
              <a:sym typeface="Arial"/>
            </a:endParaRPr>
          </a:p>
          <a:p>
            <a:pPr indent="0" lvl="0" marL="0" rtl="0" algn="l">
              <a:spcBef>
                <a:spcPts val="0"/>
              </a:spcBef>
              <a:spcAft>
                <a:spcPts val="0"/>
              </a:spcAft>
              <a:buNone/>
            </a:pPr>
            <a:r>
              <a:rPr lang="en" sz="1100">
                <a:latin typeface="Arial"/>
                <a:ea typeface="Arial"/>
                <a:cs typeface="Arial"/>
                <a:sym typeface="Arial"/>
              </a:rPr>
              <a:t>					</a:t>
            </a:r>
            <a:endParaRPr sz="1100">
              <a:latin typeface="Arial"/>
              <a:ea typeface="Arial"/>
              <a:cs typeface="Arial"/>
              <a:sym typeface="Arial"/>
            </a:endParaRPr>
          </a:p>
          <a:p>
            <a:pPr indent="0" lvl="0" marL="0" rtl="0" algn="l">
              <a:spcBef>
                <a:spcPts val="0"/>
              </a:spcBef>
              <a:spcAft>
                <a:spcPts val="0"/>
              </a:spcAft>
              <a:buNone/>
            </a:pPr>
            <a:r>
              <a:rPr lang="en" sz="1100">
                <a:latin typeface="Arial"/>
                <a:ea typeface="Arial"/>
                <a:cs typeface="Arial"/>
                <a:sym typeface="Arial"/>
              </a:rPr>
              <a:t>						</a:t>
            </a:r>
            <a:endParaRPr sz="1100">
              <a:latin typeface="Arial"/>
              <a:ea typeface="Arial"/>
              <a:cs typeface="Arial"/>
              <a:sym typeface="Arial"/>
            </a:endParaRPr>
          </a:p>
          <a:p>
            <a:pPr indent="0" lvl="0" marL="0" rtl="0" algn="l">
              <a:lnSpc>
                <a:spcPct val="115000"/>
              </a:lnSpc>
              <a:spcBef>
                <a:spcPts val="0"/>
              </a:spcBef>
              <a:spcAft>
                <a:spcPts val="0"/>
              </a:spcAft>
              <a:buNone/>
            </a:pPr>
            <a:r>
              <a:rPr lang="en" sz="1100">
                <a:latin typeface="Arial"/>
                <a:ea typeface="Arial"/>
                <a:cs typeface="Arial"/>
                <a:sym typeface="Arial"/>
              </a:rPr>
              <a:t>					</a:t>
            </a:r>
            <a:endParaRPr sz="1100">
              <a:latin typeface="Arial"/>
              <a:ea typeface="Arial"/>
              <a:cs typeface="Arial"/>
              <a:sym typeface="Arial"/>
            </a:endParaRPr>
          </a:p>
          <a:p>
            <a:pPr indent="0" lvl="0" marL="0" rtl="0" algn="l">
              <a:spcBef>
                <a:spcPts val="0"/>
              </a:spcBef>
              <a:spcAft>
                <a:spcPts val="0"/>
              </a:spcAft>
              <a:buNone/>
            </a:pPr>
            <a:r>
              <a:rPr lang="en" sz="1100">
                <a:latin typeface="Arial"/>
                <a:ea typeface="Arial"/>
                <a:cs typeface="Arial"/>
                <a:sym typeface="Arial"/>
              </a:rPr>
              <a:t>				</a:t>
            </a:r>
            <a:endParaRPr sz="1100">
              <a:latin typeface="Arial"/>
              <a:ea typeface="Arial"/>
              <a:cs typeface="Arial"/>
              <a:sym typeface="Arial"/>
            </a:endParaRPr>
          </a:p>
          <a:p>
            <a:pPr indent="0" lvl="0" marL="0" rtl="0" algn="l">
              <a:spcBef>
                <a:spcPts val="0"/>
              </a:spcBef>
              <a:spcAft>
                <a:spcPts val="0"/>
              </a:spcAft>
              <a:buNone/>
            </a:pPr>
            <a:r>
              <a:rPr lang="en" sz="1100">
                <a:latin typeface="Arial"/>
                <a:ea typeface="Arial"/>
                <a:cs typeface="Arial"/>
                <a:sym typeface="Arial"/>
              </a:rPr>
              <a:t>			</a:t>
            </a:r>
            <a:endParaRPr sz="1100">
              <a:latin typeface="Arial"/>
              <a:ea typeface="Arial"/>
              <a:cs typeface="Arial"/>
              <a:sym typeface="Arial"/>
            </a:endParaRPr>
          </a:p>
          <a:p>
            <a:pPr indent="0" lvl="0" marL="0" rtl="0" algn="l">
              <a:spcBef>
                <a:spcPts val="0"/>
              </a:spcBef>
              <a:spcAft>
                <a:spcPts val="0"/>
              </a:spcAft>
              <a:buNone/>
            </a:pPr>
            <a:r>
              <a:rPr lang="en" sz="1100">
                <a:latin typeface="Arial"/>
                <a:ea typeface="Arial"/>
                <a:cs typeface="Arial"/>
                <a:sym typeface="Arial"/>
              </a:rPr>
              <a:t>		</a:t>
            </a:r>
            <a:endParaRPr sz="1100">
              <a:latin typeface="Arial"/>
              <a:ea typeface="Arial"/>
              <a:cs typeface="Arial"/>
              <a:sym typeface="Arial"/>
            </a:endParaRPr>
          </a:p>
          <a:p>
            <a:pPr indent="0" lvl="0" marL="0" rtl="0" algn="l">
              <a:spcBef>
                <a:spcPts val="0"/>
              </a:spcBef>
              <a:spcAft>
                <a:spcPts val="0"/>
              </a:spcAft>
              <a:buNone/>
            </a:pPr>
            <a:r>
              <a:t/>
            </a:r>
            <a:endParaRPr/>
          </a:p>
        </p:txBody>
      </p:sp>
      <p:pic>
        <p:nvPicPr>
          <p:cNvPr id="306" name="Google Shape;306;p48"/>
          <p:cNvPicPr preferRelativeResize="0"/>
          <p:nvPr/>
        </p:nvPicPr>
        <p:blipFill>
          <a:blip r:embed="rId3">
            <a:alphaModFix/>
          </a:blip>
          <a:stretch>
            <a:fillRect/>
          </a:stretch>
        </p:blipFill>
        <p:spPr>
          <a:xfrm>
            <a:off x="577375" y="965700"/>
            <a:ext cx="7881425" cy="3724799"/>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4"/>
        </a:solidFill>
      </p:bgPr>
    </p:bg>
    <p:spTree>
      <p:nvGrpSpPr>
        <p:cNvPr id="310" name="Shape 310"/>
        <p:cNvGrpSpPr/>
        <p:nvPr/>
      </p:nvGrpSpPr>
      <p:grpSpPr>
        <a:xfrm>
          <a:off x="0" y="0"/>
          <a:ext cx="0" cy="0"/>
          <a:chOff x="0" y="0"/>
          <a:chExt cx="0" cy="0"/>
        </a:xfrm>
      </p:grpSpPr>
      <p:sp>
        <p:nvSpPr>
          <p:cNvPr id="311" name="Google Shape;311;p49"/>
          <p:cNvSpPr txBox="1"/>
          <p:nvPr>
            <p:ph type="title"/>
          </p:nvPr>
        </p:nvSpPr>
        <p:spPr>
          <a:xfrm>
            <a:off x="311700" y="23507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i="1" lang="en" sz="1800">
                <a:latin typeface="Arial"/>
                <a:ea typeface="Arial"/>
                <a:cs typeface="Arial"/>
                <a:sym typeface="Arial"/>
              </a:rPr>
              <a:t>Stress–strain curves in the </a:t>
            </a:r>
            <a:r>
              <a:rPr b="1" i="1" lang="en" sz="1800">
                <a:latin typeface="Arial"/>
                <a:ea typeface="Arial"/>
                <a:cs typeface="Arial"/>
                <a:sym typeface="Arial"/>
              </a:rPr>
              <a:t>longitudinal</a:t>
            </a:r>
            <a:r>
              <a:rPr b="1" i="1" lang="en" sz="1800">
                <a:latin typeface="Arial"/>
                <a:ea typeface="Arial"/>
                <a:cs typeface="Arial"/>
                <a:sym typeface="Arial"/>
              </a:rPr>
              <a:t> direction</a:t>
            </a:r>
            <a:r>
              <a:rPr i="1" lang="en" sz="1800">
                <a:latin typeface="Arial"/>
                <a:ea typeface="Arial"/>
                <a:cs typeface="Arial"/>
                <a:sym typeface="Arial"/>
              </a:rPr>
              <a:t> for </a:t>
            </a:r>
            <a:r>
              <a:rPr b="1" i="1" lang="en" sz="1800">
                <a:latin typeface="Arial"/>
                <a:ea typeface="Arial"/>
                <a:cs typeface="Arial"/>
                <a:sym typeface="Arial"/>
              </a:rPr>
              <a:t>PMMA/CNT</a:t>
            </a:r>
            <a:r>
              <a:rPr i="1" lang="en" sz="1800">
                <a:latin typeface="Arial"/>
                <a:ea typeface="Arial"/>
                <a:cs typeface="Arial"/>
                <a:sym typeface="Arial"/>
              </a:rPr>
              <a:t> composites with different CNT volume fractions </a:t>
            </a:r>
            <a:endParaRPr i="1" sz="1800">
              <a:latin typeface="Arial"/>
              <a:ea typeface="Arial"/>
              <a:cs typeface="Arial"/>
              <a:sym typeface="Arial"/>
            </a:endParaRPr>
          </a:p>
          <a:p>
            <a:pPr indent="0" lvl="0" marL="0" rtl="0" algn="l">
              <a:spcBef>
                <a:spcPts val="0"/>
              </a:spcBef>
              <a:spcAft>
                <a:spcPts val="0"/>
              </a:spcAft>
              <a:buNone/>
            </a:pPr>
            <a:r>
              <a:rPr lang="en" sz="1100">
                <a:latin typeface="Arial"/>
                <a:ea typeface="Arial"/>
                <a:cs typeface="Arial"/>
                <a:sym typeface="Arial"/>
              </a:rPr>
              <a:t>	</a:t>
            </a:r>
            <a:endParaRPr sz="1100">
              <a:latin typeface="Arial"/>
              <a:ea typeface="Arial"/>
              <a:cs typeface="Arial"/>
              <a:sym typeface="Arial"/>
            </a:endParaRPr>
          </a:p>
          <a:p>
            <a:pPr indent="0" lvl="0" marL="0" rtl="0" algn="l">
              <a:spcBef>
                <a:spcPts val="0"/>
              </a:spcBef>
              <a:spcAft>
                <a:spcPts val="0"/>
              </a:spcAft>
              <a:buNone/>
            </a:pPr>
            <a:r>
              <a:rPr lang="en" sz="1100">
                <a:latin typeface="Arial"/>
                <a:ea typeface="Arial"/>
                <a:cs typeface="Arial"/>
                <a:sym typeface="Arial"/>
              </a:rPr>
              <a:t>				</a:t>
            </a:r>
            <a:endParaRPr sz="1100">
              <a:latin typeface="Arial"/>
              <a:ea typeface="Arial"/>
              <a:cs typeface="Arial"/>
              <a:sym typeface="Arial"/>
            </a:endParaRPr>
          </a:p>
          <a:p>
            <a:pPr indent="0" lvl="0" marL="0" rtl="0" algn="l">
              <a:spcBef>
                <a:spcPts val="0"/>
              </a:spcBef>
              <a:spcAft>
                <a:spcPts val="0"/>
              </a:spcAft>
              <a:buNone/>
            </a:pPr>
            <a:r>
              <a:rPr lang="en" sz="1100">
                <a:latin typeface="Arial"/>
                <a:ea typeface="Arial"/>
                <a:cs typeface="Arial"/>
                <a:sym typeface="Arial"/>
              </a:rPr>
              <a:t>					</a:t>
            </a:r>
            <a:endParaRPr sz="1100">
              <a:latin typeface="Arial"/>
              <a:ea typeface="Arial"/>
              <a:cs typeface="Arial"/>
              <a:sym typeface="Arial"/>
            </a:endParaRPr>
          </a:p>
          <a:p>
            <a:pPr indent="0" lvl="0" marL="0" rtl="0" algn="l">
              <a:spcBef>
                <a:spcPts val="0"/>
              </a:spcBef>
              <a:spcAft>
                <a:spcPts val="0"/>
              </a:spcAft>
              <a:buNone/>
            </a:pPr>
            <a:r>
              <a:rPr lang="en" sz="1100">
                <a:latin typeface="Arial"/>
                <a:ea typeface="Arial"/>
                <a:cs typeface="Arial"/>
                <a:sym typeface="Arial"/>
              </a:rPr>
              <a:t>						</a:t>
            </a:r>
            <a:endParaRPr sz="1100">
              <a:latin typeface="Arial"/>
              <a:ea typeface="Arial"/>
              <a:cs typeface="Arial"/>
              <a:sym typeface="Arial"/>
            </a:endParaRPr>
          </a:p>
          <a:p>
            <a:pPr indent="0" lvl="0" marL="0" rtl="0" algn="l">
              <a:lnSpc>
                <a:spcPct val="115000"/>
              </a:lnSpc>
              <a:spcBef>
                <a:spcPts val="0"/>
              </a:spcBef>
              <a:spcAft>
                <a:spcPts val="0"/>
              </a:spcAft>
              <a:buNone/>
            </a:pPr>
            <a:r>
              <a:rPr lang="en" sz="1100">
                <a:latin typeface="Arial"/>
                <a:ea typeface="Arial"/>
                <a:cs typeface="Arial"/>
                <a:sym typeface="Arial"/>
              </a:rPr>
              <a:t>					</a:t>
            </a:r>
            <a:endParaRPr sz="1100">
              <a:latin typeface="Arial"/>
              <a:ea typeface="Arial"/>
              <a:cs typeface="Arial"/>
              <a:sym typeface="Arial"/>
            </a:endParaRPr>
          </a:p>
          <a:p>
            <a:pPr indent="0" lvl="0" marL="0" rtl="0" algn="l">
              <a:spcBef>
                <a:spcPts val="0"/>
              </a:spcBef>
              <a:spcAft>
                <a:spcPts val="0"/>
              </a:spcAft>
              <a:buNone/>
            </a:pPr>
            <a:r>
              <a:rPr lang="en" sz="1100">
                <a:latin typeface="Arial"/>
                <a:ea typeface="Arial"/>
                <a:cs typeface="Arial"/>
                <a:sym typeface="Arial"/>
              </a:rPr>
              <a:t>				</a:t>
            </a:r>
            <a:endParaRPr sz="1100">
              <a:latin typeface="Arial"/>
              <a:ea typeface="Arial"/>
              <a:cs typeface="Arial"/>
              <a:sym typeface="Arial"/>
            </a:endParaRPr>
          </a:p>
          <a:p>
            <a:pPr indent="0" lvl="0" marL="0" rtl="0" algn="l">
              <a:spcBef>
                <a:spcPts val="0"/>
              </a:spcBef>
              <a:spcAft>
                <a:spcPts val="0"/>
              </a:spcAft>
              <a:buNone/>
            </a:pPr>
            <a:r>
              <a:rPr lang="en" sz="1100">
                <a:latin typeface="Arial"/>
                <a:ea typeface="Arial"/>
                <a:cs typeface="Arial"/>
                <a:sym typeface="Arial"/>
              </a:rPr>
              <a:t>			</a:t>
            </a:r>
            <a:endParaRPr sz="1100">
              <a:latin typeface="Arial"/>
              <a:ea typeface="Arial"/>
              <a:cs typeface="Arial"/>
              <a:sym typeface="Arial"/>
            </a:endParaRPr>
          </a:p>
          <a:p>
            <a:pPr indent="0" lvl="0" marL="0" rtl="0" algn="l">
              <a:spcBef>
                <a:spcPts val="0"/>
              </a:spcBef>
              <a:spcAft>
                <a:spcPts val="0"/>
              </a:spcAft>
              <a:buNone/>
            </a:pPr>
            <a:r>
              <a:rPr lang="en" sz="1100">
                <a:latin typeface="Arial"/>
                <a:ea typeface="Arial"/>
                <a:cs typeface="Arial"/>
                <a:sym typeface="Arial"/>
              </a:rPr>
              <a:t>		</a:t>
            </a:r>
            <a:endParaRPr sz="1100">
              <a:latin typeface="Arial"/>
              <a:ea typeface="Arial"/>
              <a:cs typeface="Arial"/>
              <a:sym typeface="Arial"/>
            </a:endParaRPr>
          </a:p>
          <a:p>
            <a:pPr indent="0" lvl="0" marL="0" rtl="0" algn="l">
              <a:spcBef>
                <a:spcPts val="0"/>
              </a:spcBef>
              <a:spcAft>
                <a:spcPts val="0"/>
              </a:spcAft>
              <a:buNone/>
            </a:pPr>
            <a:r>
              <a:t/>
            </a:r>
            <a:endParaRPr/>
          </a:p>
        </p:txBody>
      </p:sp>
      <p:pic>
        <p:nvPicPr>
          <p:cNvPr id="312" name="Google Shape;312;p49"/>
          <p:cNvPicPr preferRelativeResize="0"/>
          <p:nvPr/>
        </p:nvPicPr>
        <p:blipFill>
          <a:blip r:embed="rId3">
            <a:alphaModFix/>
          </a:blip>
          <a:stretch>
            <a:fillRect/>
          </a:stretch>
        </p:blipFill>
        <p:spPr>
          <a:xfrm>
            <a:off x="561800" y="1074775"/>
            <a:ext cx="8020400" cy="35793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50"/>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latin typeface="Arial"/>
                <a:ea typeface="Arial"/>
                <a:cs typeface="Arial"/>
                <a:sym typeface="Arial"/>
              </a:rPr>
              <a:t>Analysis</a:t>
            </a:r>
            <a:r>
              <a:rPr b="1" lang="en">
                <a:latin typeface="Arial"/>
                <a:ea typeface="Arial"/>
                <a:cs typeface="Arial"/>
                <a:sym typeface="Arial"/>
              </a:rPr>
              <a:t> of the graphs</a:t>
            </a:r>
            <a:endParaRPr b="1">
              <a:latin typeface="Arial"/>
              <a:ea typeface="Arial"/>
              <a:cs typeface="Arial"/>
              <a:sym typeface="Arial"/>
            </a:endParaRPr>
          </a:p>
        </p:txBody>
      </p:sp>
      <p:sp>
        <p:nvSpPr>
          <p:cNvPr id="318" name="Google Shape;318;p50"/>
          <p:cNvSpPr txBox="1"/>
          <p:nvPr>
            <p:ph idx="1" type="body"/>
          </p:nvPr>
        </p:nvSpPr>
        <p:spPr>
          <a:xfrm>
            <a:off x="311700" y="1058225"/>
            <a:ext cx="8520600" cy="3397200"/>
          </a:xfrm>
          <a:prstGeom prst="rect">
            <a:avLst/>
          </a:prstGeom>
        </p:spPr>
        <p:txBody>
          <a:bodyPr anchorCtr="0" anchor="t" bIns="91425" lIns="91425" spcFirstLastPara="1" rIns="91425" wrap="square" tIns="91425">
            <a:normAutofit fontScale="25000" lnSpcReduction="20000"/>
          </a:bodyPr>
          <a:lstStyle/>
          <a:p>
            <a:pPr indent="0" lvl="0" marL="0" rtl="0" algn="l">
              <a:spcBef>
                <a:spcPts val="0"/>
              </a:spcBef>
              <a:spcAft>
                <a:spcPts val="0"/>
              </a:spcAft>
              <a:buNone/>
            </a:pPr>
            <a:r>
              <a:rPr b="1" i="1" lang="en" sz="6400">
                <a:highlight>
                  <a:schemeClr val="accent3"/>
                </a:highlight>
                <a:latin typeface="Arial"/>
                <a:ea typeface="Arial"/>
                <a:cs typeface="Arial"/>
                <a:sym typeface="Arial"/>
              </a:rPr>
              <a:t>PmPV/CNT Composite</a:t>
            </a:r>
            <a:endParaRPr b="1" i="1" sz="6400">
              <a:highlight>
                <a:schemeClr val="accent3"/>
              </a:highlight>
              <a:latin typeface="Arial"/>
              <a:ea typeface="Arial"/>
              <a:cs typeface="Arial"/>
              <a:sym typeface="Arial"/>
            </a:endParaRPr>
          </a:p>
          <a:p>
            <a:pPr indent="0" lvl="0" marL="0" rtl="0" algn="l">
              <a:spcBef>
                <a:spcPts val="1200"/>
              </a:spcBef>
              <a:spcAft>
                <a:spcPts val="0"/>
              </a:spcAft>
              <a:buNone/>
            </a:pPr>
            <a:r>
              <a:rPr lang="en" sz="6400">
                <a:latin typeface="Arial"/>
                <a:ea typeface="Arial"/>
                <a:cs typeface="Arial"/>
                <a:sym typeface="Arial"/>
              </a:rPr>
              <a:t>From the stress–strain curves for different directions, it is seen that subjected to transverse loading condition, there is </a:t>
            </a:r>
            <a:r>
              <a:rPr b="1" lang="en" sz="6400">
                <a:latin typeface="Arial"/>
                <a:ea typeface="Arial"/>
                <a:cs typeface="Arial"/>
                <a:sym typeface="Arial"/>
              </a:rPr>
              <a:t>no strong reinforcement of the matrix</a:t>
            </a:r>
            <a:r>
              <a:rPr lang="en" sz="6400">
                <a:latin typeface="Arial"/>
                <a:ea typeface="Arial"/>
                <a:cs typeface="Arial"/>
                <a:sym typeface="Arial"/>
              </a:rPr>
              <a:t>. </a:t>
            </a:r>
            <a:endParaRPr sz="6400">
              <a:latin typeface="Arial"/>
              <a:ea typeface="Arial"/>
              <a:cs typeface="Arial"/>
              <a:sym typeface="Arial"/>
            </a:endParaRPr>
          </a:p>
          <a:p>
            <a:pPr indent="0" lvl="0" marL="0" rtl="0" algn="l">
              <a:spcBef>
                <a:spcPts val="1200"/>
              </a:spcBef>
              <a:spcAft>
                <a:spcPts val="0"/>
              </a:spcAft>
              <a:buNone/>
            </a:pPr>
            <a:r>
              <a:rPr lang="en" sz="6400">
                <a:latin typeface="Arial"/>
                <a:ea typeface="Arial"/>
                <a:cs typeface="Arial"/>
                <a:sym typeface="Arial"/>
              </a:rPr>
              <a:t>In the </a:t>
            </a:r>
            <a:r>
              <a:rPr b="1" lang="en" sz="6400">
                <a:latin typeface="Arial"/>
                <a:ea typeface="Arial"/>
                <a:cs typeface="Arial"/>
                <a:sym typeface="Arial"/>
              </a:rPr>
              <a:t>longitudinal direction</a:t>
            </a:r>
            <a:r>
              <a:rPr lang="en" sz="6400">
                <a:latin typeface="Arial"/>
                <a:ea typeface="Arial"/>
                <a:cs typeface="Arial"/>
                <a:sym typeface="Arial"/>
              </a:rPr>
              <a:t>, the slope of the stress–strain curve (i.e. the Young’s modulus) clearly increases with the increasing of CNT volume fraction, since the CNTs carried most of the load in this direction.	</a:t>
            </a:r>
            <a:endParaRPr sz="6400">
              <a:latin typeface="Arial"/>
              <a:ea typeface="Arial"/>
              <a:cs typeface="Arial"/>
              <a:sym typeface="Arial"/>
            </a:endParaRPr>
          </a:p>
          <a:p>
            <a:pPr indent="0" lvl="0" marL="0" rtl="0" algn="l">
              <a:spcBef>
                <a:spcPts val="1200"/>
              </a:spcBef>
              <a:spcAft>
                <a:spcPts val="0"/>
              </a:spcAft>
              <a:buNone/>
            </a:pPr>
            <a:r>
              <a:rPr b="1" i="1" lang="en" sz="6400">
                <a:highlight>
                  <a:schemeClr val="accent3"/>
                </a:highlight>
                <a:latin typeface="Arial"/>
                <a:ea typeface="Arial"/>
                <a:cs typeface="Arial"/>
                <a:sym typeface="Arial"/>
              </a:rPr>
              <a:t>PMMA/CNT Composite	</a:t>
            </a:r>
            <a:r>
              <a:rPr lang="en" sz="6400">
                <a:latin typeface="Arial"/>
                <a:ea typeface="Arial"/>
                <a:cs typeface="Arial"/>
                <a:sym typeface="Arial"/>
              </a:rPr>
              <a:t>			</a:t>
            </a:r>
            <a:endParaRPr sz="6400">
              <a:latin typeface="Arial"/>
              <a:ea typeface="Arial"/>
              <a:cs typeface="Arial"/>
              <a:sym typeface="Arial"/>
            </a:endParaRPr>
          </a:p>
          <a:p>
            <a:pPr indent="0" lvl="0" marL="0" rtl="0" algn="l">
              <a:spcBef>
                <a:spcPts val="1200"/>
              </a:spcBef>
              <a:spcAft>
                <a:spcPts val="0"/>
              </a:spcAft>
              <a:buNone/>
            </a:pPr>
            <a:r>
              <a:rPr lang="en" sz="6400">
                <a:latin typeface="Arial"/>
                <a:ea typeface="Arial"/>
                <a:cs typeface="Arial"/>
                <a:sym typeface="Arial"/>
              </a:rPr>
              <a:t>Again, it can be seen that the reinforcement behaviour in the </a:t>
            </a:r>
            <a:r>
              <a:rPr b="1" lang="en" sz="6400">
                <a:latin typeface="Arial"/>
                <a:ea typeface="Arial"/>
                <a:cs typeface="Arial"/>
                <a:sym typeface="Arial"/>
              </a:rPr>
              <a:t>longitudinal loading direction</a:t>
            </a:r>
            <a:r>
              <a:rPr lang="en" sz="6400">
                <a:latin typeface="Arial"/>
                <a:ea typeface="Arial"/>
                <a:cs typeface="Arial"/>
                <a:sym typeface="Arial"/>
              </a:rPr>
              <a:t> is </a:t>
            </a:r>
            <a:r>
              <a:rPr b="1" lang="en" sz="6400">
                <a:latin typeface="Arial"/>
                <a:ea typeface="Arial"/>
                <a:cs typeface="Arial"/>
                <a:sym typeface="Arial"/>
              </a:rPr>
              <a:t>much stronger</a:t>
            </a:r>
            <a:r>
              <a:rPr lang="en" sz="6400">
                <a:latin typeface="Arial"/>
                <a:ea typeface="Arial"/>
                <a:cs typeface="Arial"/>
                <a:sym typeface="Arial"/>
              </a:rPr>
              <a:t> than that in the transverse direction. </a:t>
            </a:r>
            <a:endParaRPr sz="6400">
              <a:latin typeface="Arial"/>
              <a:ea typeface="Arial"/>
              <a:cs typeface="Arial"/>
              <a:sym typeface="Arial"/>
            </a:endParaRPr>
          </a:p>
          <a:p>
            <a:pPr indent="0" lvl="0" marL="0" rtl="0" algn="l">
              <a:spcBef>
                <a:spcPts val="1200"/>
              </a:spcBef>
              <a:spcAft>
                <a:spcPts val="0"/>
              </a:spcAft>
              <a:buNone/>
            </a:pPr>
            <a:r>
              <a:rPr i="1" lang="en" sz="6400">
                <a:highlight>
                  <a:schemeClr val="accent4"/>
                </a:highlight>
                <a:latin typeface="Arial"/>
                <a:ea typeface="Arial"/>
                <a:cs typeface="Arial"/>
                <a:sym typeface="Arial"/>
              </a:rPr>
              <a:t>The difference in longitudinal and transverse behaviour,, illustrate the anisotropy of the composite material.</a:t>
            </a:r>
            <a:endParaRPr i="1" sz="6400">
              <a:highlight>
                <a:schemeClr val="accent4"/>
              </a:highlight>
              <a:latin typeface="Arial"/>
              <a:ea typeface="Arial"/>
              <a:cs typeface="Arial"/>
              <a:sym typeface="Arial"/>
            </a:endParaRPr>
          </a:p>
          <a:p>
            <a:pPr indent="0" lvl="0" marL="0" rtl="0" algn="l">
              <a:spcBef>
                <a:spcPts val="1200"/>
              </a:spcBef>
              <a:spcAft>
                <a:spcPts val="0"/>
              </a:spcAft>
              <a:buNone/>
            </a:pPr>
            <a:r>
              <a:rPr lang="en" sz="1100">
                <a:latin typeface="Arial"/>
                <a:ea typeface="Arial"/>
                <a:cs typeface="Arial"/>
                <a:sym typeface="Arial"/>
              </a:rPr>
              <a:t>					</a:t>
            </a:r>
            <a:endParaRPr sz="1100">
              <a:latin typeface="Arial"/>
              <a:ea typeface="Arial"/>
              <a:cs typeface="Arial"/>
              <a:sym typeface="Arial"/>
            </a:endParaRPr>
          </a:p>
          <a:p>
            <a:pPr indent="0" lvl="0" marL="0" rtl="0" algn="l">
              <a:spcBef>
                <a:spcPts val="0"/>
              </a:spcBef>
              <a:spcAft>
                <a:spcPts val="0"/>
              </a:spcAft>
              <a:buNone/>
            </a:pPr>
            <a:r>
              <a:rPr lang="en" sz="1100">
                <a:latin typeface="Arial"/>
                <a:ea typeface="Arial"/>
                <a:cs typeface="Arial"/>
                <a:sym typeface="Arial"/>
              </a:rPr>
              <a:t>				</a:t>
            </a:r>
            <a:endParaRPr sz="1100">
              <a:latin typeface="Arial"/>
              <a:ea typeface="Arial"/>
              <a:cs typeface="Arial"/>
              <a:sym typeface="Arial"/>
            </a:endParaRPr>
          </a:p>
          <a:p>
            <a:pPr indent="0" lvl="0" marL="0" rtl="0" algn="l">
              <a:spcBef>
                <a:spcPts val="1200"/>
              </a:spcBef>
              <a:spcAft>
                <a:spcPts val="0"/>
              </a:spcAft>
              <a:buNone/>
            </a:pPr>
            <a:r>
              <a:rPr lang="en" sz="1100">
                <a:latin typeface="Arial"/>
                <a:ea typeface="Arial"/>
                <a:cs typeface="Arial"/>
                <a:sym typeface="Arial"/>
              </a:rPr>
              <a:t>			</a:t>
            </a:r>
            <a:endParaRPr sz="1100">
              <a:latin typeface="Arial"/>
              <a:ea typeface="Arial"/>
              <a:cs typeface="Arial"/>
              <a:sym typeface="Arial"/>
            </a:endParaRPr>
          </a:p>
          <a:p>
            <a:pPr indent="0" lvl="0" marL="0" rtl="0" algn="l">
              <a:spcBef>
                <a:spcPts val="1200"/>
              </a:spcBef>
              <a:spcAft>
                <a:spcPts val="0"/>
              </a:spcAft>
              <a:buNone/>
            </a:pPr>
            <a:r>
              <a:rPr lang="en" sz="1100">
                <a:latin typeface="Arial"/>
                <a:ea typeface="Arial"/>
                <a:cs typeface="Arial"/>
                <a:sym typeface="Arial"/>
              </a:rPr>
              <a:t>		</a:t>
            </a:r>
            <a:endParaRPr sz="1100">
              <a:latin typeface="Arial"/>
              <a:ea typeface="Arial"/>
              <a:cs typeface="Arial"/>
              <a:sym typeface="Arial"/>
            </a:endParaRPr>
          </a:p>
          <a:p>
            <a:pPr indent="0" lvl="0" marL="0" rtl="0" algn="l">
              <a:spcBef>
                <a:spcPts val="1200"/>
              </a:spcBef>
              <a:spcAft>
                <a:spcPts val="0"/>
              </a:spcAft>
              <a:buNone/>
            </a:pPr>
            <a:r>
              <a:t/>
            </a:r>
            <a:endParaRPr sz="6400">
              <a:latin typeface="Arial"/>
              <a:ea typeface="Arial"/>
              <a:cs typeface="Arial"/>
              <a:sym typeface="Arial"/>
            </a:endParaRPr>
          </a:p>
          <a:p>
            <a:pPr indent="0" lvl="0" marL="0" rtl="0" algn="l">
              <a:spcBef>
                <a:spcPts val="1200"/>
              </a:spcBef>
              <a:spcAft>
                <a:spcPts val="0"/>
              </a:spcAft>
              <a:buNone/>
            </a:pPr>
            <a:r>
              <a:rPr lang="en" sz="6400">
                <a:latin typeface="Arial"/>
                <a:ea typeface="Arial"/>
                <a:cs typeface="Arial"/>
                <a:sym typeface="Arial"/>
              </a:rPr>
              <a:t>					</a:t>
            </a:r>
            <a:endParaRPr sz="6400">
              <a:latin typeface="Arial"/>
              <a:ea typeface="Arial"/>
              <a:cs typeface="Arial"/>
              <a:sym typeface="Arial"/>
            </a:endParaRPr>
          </a:p>
          <a:p>
            <a:pPr indent="0" lvl="0" marL="0" rtl="0" algn="l">
              <a:spcBef>
                <a:spcPts val="0"/>
              </a:spcBef>
              <a:spcAft>
                <a:spcPts val="0"/>
              </a:spcAft>
              <a:buNone/>
            </a:pPr>
            <a:r>
              <a:rPr lang="en" sz="1100">
                <a:latin typeface="Arial"/>
                <a:ea typeface="Arial"/>
                <a:cs typeface="Arial"/>
                <a:sym typeface="Arial"/>
              </a:rPr>
              <a:t>				</a:t>
            </a:r>
            <a:endParaRPr sz="1100">
              <a:latin typeface="Arial"/>
              <a:ea typeface="Arial"/>
              <a:cs typeface="Arial"/>
              <a:sym typeface="Arial"/>
            </a:endParaRPr>
          </a:p>
          <a:p>
            <a:pPr indent="0" lvl="0" marL="0" rtl="0" algn="l">
              <a:spcBef>
                <a:spcPts val="1200"/>
              </a:spcBef>
              <a:spcAft>
                <a:spcPts val="0"/>
              </a:spcAft>
              <a:buNone/>
            </a:pPr>
            <a:r>
              <a:rPr lang="en" sz="1100">
                <a:latin typeface="Arial"/>
                <a:ea typeface="Arial"/>
                <a:cs typeface="Arial"/>
                <a:sym typeface="Arial"/>
              </a:rPr>
              <a:t>			</a:t>
            </a:r>
            <a:endParaRPr sz="1100">
              <a:latin typeface="Arial"/>
              <a:ea typeface="Arial"/>
              <a:cs typeface="Arial"/>
              <a:sym typeface="Arial"/>
            </a:endParaRPr>
          </a:p>
          <a:p>
            <a:pPr indent="0" lvl="0" marL="0" rtl="0" algn="l">
              <a:spcBef>
                <a:spcPts val="1200"/>
              </a:spcBef>
              <a:spcAft>
                <a:spcPts val="0"/>
              </a:spcAft>
              <a:buNone/>
            </a:pPr>
            <a:r>
              <a:rPr lang="en" sz="1100">
                <a:latin typeface="Arial"/>
                <a:ea typeface="Arial"/>
                <a:cs typeface="Arial"/>
                <a:sym typeface="Arial"/>
              </a:rPr>
              <a:t>		</a:t>
            </a:r>
            <a:endParaRPr sz="1100">
              <a:latin typeface="Arial"/>
              <a:ea typeface="Arial"/>
              <a:cs typeface="Arial"/>
              <a:sym typeface="Arial"/>
            </a:endParaRPr>
          </a:p>
          <a:p>
            <a:pPr indent="0" lvl="0" marL="0" rtl="0" algn="l">
              <a:spcBef>
                <a:spcPts val="1200"/>
              </a:spcBef>
              <a:spcAft>
                <a:spcPts val="0"/>
              </a:spcAft>
              <a:buClr>
                <a:schemeClr val="dk1"/>
              </a:buClr>
              <a:buSzPts val="275"/>
              <a:buFont typeface="Arial"/>
              <a:buNone/>
            </a:pPr>
            <a:r>
              <a:t/>
            </a:r>
            <a:endParaRPr sz="5046">
              <a:latin typeface="Arial"/>
              <a:ea typeface="Arial"/>
              <a:cs typeface="Arial"/>
              <a:sym typeface="Arial"/>
            </a:endParaRPr>
          </a:p>
          <a:p>
            <a:pPr indent="0" lvl="0" marL="0" rtl="0" algn="l">
              <a:spcBef>
                <a:spcPts val="1200"/>
              </a:spcBef>
              <a:spcAft>
                <a:spcPts val="0"/>
              </a:spcAft>
              <a:buClr>
                <a:schemeClr val="dk1"/>
              </a:buClr>
              <a:buSzPct val="100000"/>
              <a:buFont typeface="Arial"/>
              <a:buNone/>
            </a:pPr>
            <a:r>
              <a:rPr lang="en" sz="1100">
                <a:latin typeface="Arial"/>
                <a:ea typeface="Arial"/>
                <a:cs typeface="Arial"/>
                <a:sym typeface="Arial"/>
              </a:rPr>
              <a:t>					</a:t>
            </a:r>
            <a:endParaRPr sz="1100">
              <a:latin typeface="Arial"/>
              <a:ea typeface="Arial"/>
              <a:cs typeface="Arial"/>
              <a:sym typeface="Arial"/>
            </a:endParaRPr>
          </a:p>
          <a:p>
            <a:pPr indent="0" lvl="0" marL="0" rtl="0" algn="l">
              <a:spcBef>
                <a:spcPts val="0"/>
              </a:spcBef>
              <a:spcAft>
                <a:spcPts val="0"/>
              </a:spcAft>
              <a:buClr>
                <a:schemeClr val="dk1"/>
              </a:buClr>
              <a:buSzPct val="100000"/>
              <a:buFont typeface="Arial"/>
              <a:buNone/>
            </a:pPr>
            <a:r>
              <a:rPr lang="en" sz="1100">
                <a:latin typeface="Arial"/>
                <a:ea typeface="Arial"/>
                <a:cs typeface="Arial"/>
                <a:sym typeface="Arial"/>
              </a:rPr>
              <a:t>				</a:t>
            </a:r>
            <a:endParaRPr sz="1100">
              <a:latin typeface="Arial"/>
              <a:ea typeface="Arial"/>
              <a:cs typeface="Arial"/>
              <a:sym typeface="Arial"/>
            </a:endParaRPr>
          </a:p>
          <a:p>
            <a:pPr indent="0" lvl="0" marL="0" rtl="0" algn="l">
              <a:spcBef>
                <a:spcPts val="1200"/>
              </a:spcBef>
              <a:spcAft>
                <a:spcPts val="0"/>
              </a:spcAft>
              <a:buClr>
                <a:schemeClr val="dk1"/>
              </a:buClr>
              <a:buSzPct val="100000"/>
              <a:buFont typeface="Arial"/>
              <a:buNone/>
            </a:pPr>
            <a:r>
              <a:rPr lang="en" sz="1100">
                <a:latin typeface="Arial"/>
                <a:ea typeface="Arial"/>
                <a:cs typeface="Arial"/>
                <a:sym typeface="Arial"/>
              </a:rPr>
              <a:t>			</a:t>
            </a:r>
            <a:endParaRPr sz="1100">
              <a:latin typeface="Arial"/>
              <a:ea typeface="Arial"/>
              <a:cs typeface="Arial"/>
              <a:sym typeface="Arial"/>
            </a:endParaRPr>
          </a:p>
          <a:p>
            <a:pPr indent="0" lvl="0" marL="0" rtl="0" algn="l">
              <a:spcBef>
                <a:spcPts val="1200"/>
              </a:spcBef>
              <a:spcAft>
                <a:spcPts val="0"/>
              </a:spcAft>
              <a:buClr>
                <a:schemeClr val="dk1"/>
              </a:buClr>
              <a:buSzPct val="100000"/>
              <a:buFont typeface="Arial"/>
              <a:buNone/>
            </a:pPr>
            <a:r>
              <a:rPr lang="en" sz="1100">
                <a:latin typeface="Arial"/>
                <a:ea typeface="Arial"/>
                <a:cs typeface="Arial"/>
                <a:sym typeface="Arial"/>
              </a:rPr>
              <a:t>		</a:t>
            </a:r>
            <a:endParaRPr sz="1100">
              <a:latin typeface="Arial"/>
              <a:ea typeface="Arial"/>
              <a:cs typeface="Arial"/>
              <a:sym typeface="Arial"/>
            </a:endParaRPr>
          </a:p>
          <a:p>
            <a:pPr indent="0" lvl="0" marL="0" rtl="0" algn="l">
              <a:spcBef>
                <a:spcPts val="1200"/>
              </a:spcBef>
              <a:spcAft>
                <a:spcPts val="1200"/>
              </a:spcAft>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51"/>
          <p:cNvSpPr txBox="1"/>
          <p:nvPr>
            <p:ph type="title"/>
          </p:nvPr>
        </p:nvSpPr>
        <p:spPr>
          <a:xfrm>
            <a:off x="273425" y="28427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Calibri"/>
                <a:ea typeface="Calibri"/>
                <a:cs typeface="Calibri"/>
                <a:sym typeface="Calibri"/>
              </a:rPr>
              <a:t>LAMMPS INPUT SCRIPT for NPT ENSEMBLE </a:t>
            </a:r>
            <a:endParaRPr>
              <a:latin typeface="Calibri"/>
              <a:ea typeface="Calibri"/>
              <a:cs typeface="Calibri"/>
              <a:sym typeface="Calibri"/>
            </a:endParaRPr>
          </a:p>
        </p:txBody>
      </p:sp>
      <p:sp>
        <p:nvSpPr>
          <p:cNvPr id="324" name="Google Shape;324;p51"/>
          <p:cNvSpPr txBox="1"/>
          <p:nvPr>
            <p:ph idx="1" type="body"/>
          </p:nvPr>
        </p:nvSpPr>
        <p:spPr>
          <a:xfrm>
            <a:off x="273425" y="1026175"/>
            <a:ext cx="3178500" cy="36810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Clr>
                <a:schemeClr val="dk1"/>
              </a:buClr>
              <a:buSzPts val="523"/>
              <a:buFont typeface="Arial"/>
              <a:buNone/>
            </a:pPr>
            <a:r>
              <a:rPr lang="en" sz="1055">
                <a:latin typeface="Calibri"/>
                <a:ea typeface="Calibri"/>
                <a:cs typeface="Calibri"/>
                <a:sym typeface="Calibri"/>
              </a:rPr>
              <a:t># LAMMPS input for NPT simulation</a:t>
            </a:r>
            <a:endParaRPr sz="1055">
              <a:latin typeface="Calibri"/>
              <a:ea typeface="Calibri"/>
              <a:cs typeface="Calibri"/>
              <a:sym typeface="Calibri"/>
            </a:endParaRPr>
          </a:p>
          <a:p>
            <a:pPr indent="0" lvl="0" marL="0" rtl="0" algn="l">
              <a:lnSpc>
                <a:spcPct val="95000"/>
              </a:lnSpc>
              <a:spcBef>
                <a:spcPts val="1200"/>
              </a:spcBef>
              <a:spcAft>
                <a:spcPts val="0"/>
              </a:spcAft>
              <a:buClr>
                <a:schemeClr val="dk1"/>
              </a:buClr>
              <a:buSzPts val="523"/>
              <a:buFont typeface="Arial"/>
              <a:buNone/>
            </a:pPr>
            <a:r>
              <a:rPr lang="en" sz="1055">
                <a:latin typeface="Calibri"/>
                <a:ea typeface="Calibri"/>
                <a:cs typeface="Calibri"/>
                <a:sym typeface="Calibri"/>
              </a:rPr>
              <a:t> variable dt equal 0.001</a:t>
            </a:r>
            <a:endParaRPr sz="1055">
              <a:latin typeface="Calibri"/>
              <a:ea typeface="Calibri"/>
              <a:cs typeface="Calibri"/>
              <a:sym typeface="Calibri"/>
            </a:endParaRPr>
          </a:p>
          <a:p>
            <a:pPr indent="0" lvl="0" marL="0" rtl="0" algn="l">
              <a:lnSpc>
                <a:spcPct val="95000"/>
              </a:lnSpc>
              <a:spcBef>
                <a:spcPts val="1200"/>
              </a:spcBef>
              <a:spcAft>
                <a:spcPts val="0"/>
              </a:spcAft>
              <a:buClr>
                <a:schemeClr val="dk1"/>
              </a:buClr>
              <a:buSzPts val="523"/>
              <a:buFont typeface="Arial"/>
              <a:buNone/>
            </a:pPr>
            <a:r>
              <a:rPr lang="en" sz="1055">
                <a:latin typeface="Calibri"/>
                <a:ea typeface="Calibri"/>
                <a:cs typeface="Calibri"/>
                <a:sym typeface="Calibri"/>
              </a:rPr>
              <a:t> variable lp equal 5.34</a:t>
            </a:r>
            <a:endParaRPr sz="1055">
              <a:latin typeface="Calibri"/>
              <a:ea typeface="Calibri"/>
              <a:cs typeface="Calibri"/>
              <a:sym typeface="Calibri"/>
            </a:endParaRPr>
          </a:p>
          <a:p>
            <a:pPr indent="0" lvl="0" marL="0" rtl="0" algn="l">
              <a:lnSpc>
                <a:spcPct val="95000"/>
              </a:lnSpc>
              <a:spcBef>
                <a:spcPts val="1200"/>
              </a:spcBef>
              <a:spcAft>
                <a:spcPts val="0"/>
              </a:spcAft>
              <a:buClr>
                <a:schemeClr val="dk1"/>
              </a:buClr>
              <a:buSzPts val="523"/>
              <a:buFont typeface="Arial"/>
              <a:buNone/>
            </a:pPr>
            <a:r>
              <a:rPr lang="en" sz="1055">
                <a:latin typeface="Calibri"/>
                <a:ea typeface="Calibri"/>
                <a:cs typeface="Calibri"/>
                <a:sym typeface="Calibri"/>
              </a:rPr>
              <a:t> variable T equal 35</a:t>
            </a:r>
            <a:endParaRPr sz="1055">
              <a:latin typeface="Calibri"/>
              <a:ea typeface="Calibri"/>
              <a:cs typeface="Calibri"/>
              <a:sym typeface="Calibri"/>
            </a:endParaRPr>
          </a:p>
          <a:p>
            <a:pPr indent="0" lvl="0" marL="0" rtl="0" algn="l">
              <a:lnSpc>
                <a:spcPct val="95000"/>
              </a:lnSpc>
              <a:spcBef>
                <a:spcPts val="1200"/>
              </a:spcBef>
              <a:spcAft>
                <a:spcPts val="0"/>
              </a:spcAft>
              <a:buClr>
                <a:schemeClr val="dk1"/>
              </a:buClr>
              <a:buSzPts val="523"/>
              <a:buFont typeface="Arial"/>
              <a:buNone/>
            </a:pPr>
            <a:r>
              <a:rPr lang="en" sz="1055">
                <a:latin typeface="Calibri"/>
                <a:ea typeface="Calibri"/>
                <a:cs typeface="Calibri"/>
                <a:sym typeface="Calibri"/>
              </a:rPr>
              <a:t> variable P equal 0</a:t>
            </a:r>
            <a:endParaRPr sz="1055">
              <a:latin typeface="Calibri"/>
              <a:ea typeface="Calibri"/>
              <a:cs typeface="Calibri"/>
              <a:sym typeface="Calibri"/>
            </a:endParaRPr>
          </a:p>
          <a:p>
            <a:pPr indent="0" lvl="0" marL="0" rtl="0" algn="l">
              <a:lnSpc>
                <a:spcPct val="95000"/>
              </a:lnSpc>
              <a:spcBef>
                <a:spcPts val="1200"/>
              </a:spcBef>
              <a:spcAft>
                <a:spcPts val="0"/>
              </a:spcAft>
              <a:buClr>
                <a:schemeClr val="dk1"/>
              </a:buClr>
              <a:buSzPts val="523"/>
              <a:buFont typeface="Arial"/>
              <a:buNone/>
            </a:pPr>
            <a:r>
              <a:rPr lang="en" sz="1055">
                <a:latin typeface="Calibri"/>
                <a:ea typeface="Calibri"/>
                <a:cs typeface="Calibri"/>
                <a:sym typeface="Calibri"/>
              </a:rPr>
              <a:t> # some parameters/instructions</a:t>
            </a:r>
            <a:endParaRPr sz="1055">
              <a:latin typeface="Calibri"/>
              <a:ea typeface="Calibri"/>
              <a:cs typeface="Calibri"/>
              <a:sym typeface="Calibri"/>
            </a:endParaRPr>
          </a:p>
          <a:p>
            <a:pPr indent="0" lvl="0" marL="0" rtl="0" algn="l">
              <a:lnSpc>
                <a:spcPct val="95000"/>
              </a:lnSpc>
              <a:spcBef>
                <a:spcPts val="1200"/>
              </a:spcBef>
              <a:spcAft>
                <a:spcPts val="0"/>
              </a:spcAft>
              <a:buClr>
                <a:schemeClr val="dk1"/>
              </a:buClr>
              <a:buSzPts val="523"/>
              <a:buFont typeface="Arial"/>
              <a:buNone/>
            </a:pPr>
            <a:r>
              <a:rPr lang="en" sz="1055">
                <a:latin typeface="Calibri"/>
                <a:ea typeface="Calibri"/>
                <a:cs typeface="Calibri"/>
                <a:sym typeface="Calibri"/>
              </a:rPr>
              <a:t> dimension 3</a:t>
            </a:r>
            <a:endParaRPr sz="1055">
              <a:latin typeface="Calibri"/>
              <a:ea typeface="Calibri"/>
              <a:cs typeface="Calibri"/>
              <a:sym typeface="Calibri"/>
            </a:endParaRPr>
          </a:p>
          <a:p>
            <a:pPr indent="0" lvl="0" marL="0" rtl="0" algn="l">
              <a:lnSpc>
                <a:spcPct val="95000"/>
              </a:lnSpc>
              <a:spcBef>
                <a:spcPts val="1200"/>
              </a:spcBef>
              <a:spcAft>
                <a:spcPts val="0"/>
              </a:spcAft>
              <a:buClr>
                <a:schemeClr val="dk1"/>
              </a:buClr>
              <a:buSzPts val="523"/>
              <a:buFont typeface="Arial"/>
              <a:buNone/>
            </a:pPr>
            <a:r>
              <a:rPr lang="en" sz="1055">
                <a:latin typeface="Calibri"/>
                <a:ea typeface="Calibri"/>
                <a:cs typeface="Calibri"/>
                <a:sym typeface="Calibri"/>
              </a:rPr>
              <a:t> units metal</a:t>
            </a:r>
            <a:endParaRPr sz="1055">
              <a:latin typeface="Calibri"/>
              <a:ea typeface="Calibri"/>
              <a:cs typeface="Calibri"/>
              <a:sym typeface="Calibri"/>
            </a:endParaRPr>
          </a:p>
          <a:p>
            <a:pPr indent="0" lvl="0" marL="0" rtl="0" algn="l">
              <a:lnSpc>
                <a:spcPct val="95000"/>
              </a:lnSpc>
              <a:spcBef>
                <a:spcPts val="1200"/>
              </a:spcBef>
              <a:spcAft>
                <a:spcPts val="0"/>
              </a:spcAft>
              <a:buClr>
                <a:schemeClr val="dk1"/>
              </a:buClr>
              <a:buSzPts val="523"/>
              <a:buFont typeface="Arial"/>
              <a:buNone/>
            </a:pPr>
            <a:r>
              <a:rPr lang="en" sz="1055">
                <a:latin typeface="Calibri"/>
                <a:ea typeface="Calibri"/>
                <a:cs typeface="Calibri"/>
                <a:sym typeface="Calibri"/>
              </a:rPr>
              <a:t> boundary p p p</a:t>
            </a:r>
            <a:endParaRPr sz="1055">
              <a:latin typeface="Calibri"/>
              <a:ea typeface="Calibri"/>
              <a:cs typeface="Calibri"/>
              <a:sym typeface="Calibri"/>
            </a:endParaRPr>
          </a:p>
          <a:p>
            <a:pPr indent="0" lvl="0" marL="0" rtl="0" algn="l">
              <a:lnSpc>
                <a:spcPct val="95000"/>
              </a:lnSpc>
              <a:spcBef>
                <a:spcPts val="1200"/>
              </a:spcBef>
              <a:spcAft>
                <a:spcPts val="0"/>
              </a:spcAft>
              <a:buClr>
                <a:schemeClr val="dk1"/>
              </a:buClr>
              <a:buSzPts val="523"/>
              <a:buFont typeface="Arial"/>
              <a:buNone/>
            </a:pPr>
            <a:r>
              <a:rPr lang="en" sz="1055">
                <a:latin typeface="Calibri"/>
                <a:ea typeface="Calibri"/>
                <a:cs typeface="Calibri"/>
                <a:sym typeface="Calibri"/>
              </a:rPr>
              <a:t> atom_style atomic</a:t>
            </a:r>
            <a:endParaRPr sz="1055">
              <a:latin typeface="Calibri"/>
              <a:ea typeface="Calibri"/>
              <a:cs typeface="Calibri"/>
              <a:sym typeface="Calibri"/>
            </a:endParaRPr>
          </a:p>
          <a:p>
            <a:pPr indent="0" lvl="0" marL="0" rtl="0" algn="l">
              <a:lnSpc>
                <a:spcPct val="95000"/>
              </a:lnSpc>
              <a:spcBef>
                <a:spcPts val="1200"/>
              </a:spcBef>
              <a:spcAft>
                <a:spcPts val="0"/>
              </a:spcAft>
              <a:buClr>
                <a:schemeClr val="dk1"/>
              </a:buClr>
              <a:buSzPts val="523"/>
              <a:buFont typeface="Arial"/>
              <a:buNone/>
            </a:pPr>
            <a:r>
              <a:rPr lang="en" sz="1055">
                <a:latin typeface="Calibri"/>
                <a:ea typeface="Calibri"/>
                <a:cs typeface="Calibri"/>
                <a:sym typeface="Calibri"/>
              </a:rPr>
              <a:t> timestep ${dt}</a:t>
            </a:r>
            <a:endParaRPr sz="1055">
              <a:latin typeface="Calibri"/>
              <a:ea typeface="Calibri"/>
              <a:cs typeface="Calibri"/>
              <a:sym typeface="Calibri"/>
            </a:endParaRPr>
          </a:p>
          <a:p>
            <a:pPr indent="0" lvl="0" marL="0" rtl="0" algn="l">
              <a:lnSpc>
                <a:spcPct val="95000"/>
              </a:lnSpc>
              <a:spcBef>
                <a:spcPts val="1200"/>
              </a:spcBef>
              <a:spcAft>
                <a:spcPts val="1200"/>
              </a:spcAft>
              <a:buSzPts val="523"/>
              <a:buNone/>
            </a:pPr>
            <a:r>
              <a:rPr lang="en" sz="1055">
                <a:latin typeface="Calibri"/>
                <a:ea typeface="Calibri"/>
                <a:cs typeface="Calibri"/>
                <a:sym typeface="Calibri"/>
              </a:rPr>
              <a:t> dump 1 all atom 5000 config.dump</a:t>
            </a:r>
            <a:endParaRPr sz="1055">
              <a:latin typeface="Calibri"/>
              <a:ea typeface="Calibri"/>
              <a:cs typeface="Calibri"/>
              <a:sym typeface="Calibri"/>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52"/>
          <p:cNvSpPr txBox="1"/>
          <p:nvPr>
            <p:ph type="title"/>
          </p:nvPr>
        </p:nvSpPr>
        <p:spPr>
          <a:xfrm>
            <a:off x="227500" y="246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6666"/>
              <a:buFont typeface="Arial"/>
              <a:buNone/>
            </a:pPr>
            <a:r>
              <a:rPr lang="en">
                <a:latin typeface="Calibri"/>
                <a:ea typeface="Calibri"/>
                <a:cs typeface="Calibri"/>
                <a:sym typeface="Calibri"/>
              </a:rPr>
              <a:t>LAMMPS INPUT SCRIPT for NPT ENSEMBLE </a:t>
            </a:r>
            <a:endParaRPr/>
          </a:p>
        </p:txBody>
      </p:sp>
      <p:sp>
        <p:nvSpPr>
          <p:cNvPr id="330" name="Google Shape;330;p52"/>
          <p:cNvSpPr txBox="1"/>
          <p:nvPr>
            <p:ph idx="1" type="body"/>
          </p:nvPr>
        </p:nvSpPr>
        <p:spPr>
          <a:xfrm>
            <a:off x="227500" y="980250"/>
            <a:ext cx="8520600" cy="373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050">
                <a:latin typeface="Calibri"/>
                <a:ea typeface="Calibri"/>
                <a:cs typeface="Calibri"/>
                <a:sym typeface="Calibri"/>
              </a:rPr>
              <a:t># initial position</a:t>
            </a:r>
            <a:endParaRPr sz="1050">
              <a:latin typeface="Calibri"/>
              <a:ea typeface="Calibri"/>
              <a:cs typeface="Calibri"/>
              <a:sym typeface="Calibri"/>
            </a:endParaRPr>
          </a:p>
          <a:p>
            <a:pPr indent="0" lvl="0" marL="0" rtl="0" algn="l">
              <a:spcBef>
                <a:spcPts val="1200"/>
              </a:spcBef>
              <a:spcAft>
                <a:spcPts val="0"/>
              </a:spcAft>
              <a:buClr>
                <a:schemeClr val="dk1"/>
              </a:buClr>
              <a:buSzPts val="1100"/>
              <a:buFont typeface="Arial"/>
              <a:buNone/>
            </a:pPr>
            <a:r>
              <a:rPr lang="en" sz="1050">
                <a:latin typeface="Calibri"/>
                <a:ea typeface="Calibri"/>
                <a:cs typeface="Calibri"/>
                <a:sym typeface="Calibri"/>
              </a:rPr>
              <a:t> lattice fcc ${lp} orient x 1 0 0 orient y 0 1 0 orient z 0 0 1</a:t>
            </a:r>
            <a:endParaRPr sz="1050">
              <a:latin typeface="Calibri"/>
              <a:ea typeface="Calibri"/>
              <a:cs typeface="Calibri"/>
              <a:sym typeface="Calibri"/>
            </a:endParaRPr>
          </a:p>
          <a:p>
            <a:pPr indent="0" lvl="0" marL="0" rtl="0" algn="l">
              <a:spcBef>
                <a:spcPts val="1200"/>
              </a:spcBef>
              <a:spcAft>
                <a:spcPts val="0"/>
              </a:spcAft>
              <a:buClr>
                <a:schemeClr val="dk1"/>
              </a:buClr>
              <a:buSzPts val="1100"/>
              <a:buFont typeface="Arial"/>
              <a:buNone/>
            </a:pPr>
            <a:r>
              <a:rPr lang="en" sz="1050">
                <a:latin typeface="Calibri"/>
                <a:ea typeface="Calibri"/>
                <a:cs typeface="Calibri"/>
                <a:sym typeface="Calibri"/>
              </a:rPr>
              <a:t> region mybox block 0 5 0 5 0 5</a:t>
            </a:r>
            <a:endParaRPr sz="1050">
              <a:latin typeface="Calibri"/>
              <a:ea typeface="Calibri"/>
              <a:cs typeface="Calibri"/>
              <a:sym typeface="Calibri"/>
            </a:endParaRPr>
          </a:p>
          <a:p>
            <a:pPr indent="0" lvl="0" marL="0" rtl="0" algn="l">
              <a:spcBef>
                <a:spcPts val="1200"/>
              </a:spcBef>
              <a:spcAft>
                <a:spcPts val="0"/>
              </a:spcAft>
              <a:buClr>
                <a:schemeClr val="dk1"/>
              </a:buClr>
              <a:buSzPts val="1100"/>
              <a:buFont typeface="Arial"/>
              <a:buNone/>
            </a:pPr>
            <a:r>
              <a:rPr lang="en" sz="1050">
                <a:latin typeface="Calibri"/>
                <a:ea typeface="Calibri"/>
                <a:cs typeface="Calibri"/>
                <a:sym typeface="Calibri"/>
              </a:rPr>
              <a:t> create_box 1 mybox</a:t>
            </a:r>
            <a:endParaRPr sz="1050">
              <a:latin typeface="Calibri"/>
              <a:ea typeface="Calibri"/>
              <a:cs typeface="Calibri"/>
              <a:sym typeface="Calibri"/>
            </a:endParaRPr>
          </a:p>
          <a:p>
            <a:pPr indent="0" lvl="0" marL="0" rtl="0" algn="l">
              <a:spcBef>
                <a:spcPts val="1200"/>
              </a:spcBef>
              <a:spcAft>
                <a:spcPts val="0"/>
              </a:spcAft>
              <a:buClr>
                <a:schemeClr val="dk1"/>
              </a:buClr>
              <a:buSzPts val="1100"/>
              <a:buFont typeface="Arial"/>
              <a:buNone/>
            </a:pPr>
            <a:r>
              <a:rPr lang="en" sz="1050">
                <a:latin typeface="Calibri"/>
                <a:ea typeface="Calibri"/>
                <a:cs typeface="Calibri"/>
                <a:sym typeface="Calibri"/>
              </a:rPr>
              <a:t> create_atoms 1 region mybox</a:t>
            </a:r>
            <a:endParaRPr sz="1050">
              <a:latin typeface="Calibri"/>
              <a:ea typeface="Calibri"/>
              <a:cs typeface="Calibri"/>
              <a:sym typeface="Calibri"/>
            </a:endParaRPr>
          </a:p>
          <a:p>
            <a:pPr indent="0" lvl="0" marL="0" rtl="0" algn="l">
              <a:spcBef>
                <a:spcPts val="1200"/>
              </a:spcBef>
              <a:spcAft>
                <a:spcPts val="0"/>
              </a:spcAft>
              <a:buClr>
                <a:schemeClr val="dk1"/>
              </a:buClr>
              <a:buSzPts val="1100"/>
              <a:buFont typeface="Arial"/>
              <a:buNone/>
            </a:pPr>
            <a:r>
              <a:rPr lang="en" sz="1050">
                <a:latin typeface="Calibri"/>
                <a:ea typeface="Calibri"/>
                <a:cs typeface="Calibri"/>
                <a:sym typeface="Calibri"/>
              </a:rPr>
              <a:t> # define the potential and mass</a:t>
            </a:r>
            <a:endParaRPr sz="1050">
              <a:latin typeface="Calibri"/>
              <a:ea typeface="Calibri"/>
              <a:cs typeface="Calibri"/>
              <a:sym typeface="Calibri"/>
            </a:endParaRPr>
          </a:p>
          <a:p>
            <a:pPr indent="0" lvl="0" marL="0" rtl="0" algn="l">
              <a:spcBef>
                <a:spcPts val="1200"/>
              </a:spcBef>
              <a:spcAft>
                <a:spcPts val="0"/>
              </a:spcAft>
              <a:buClr>
                <a:schemeClr val="dk1"/>
              </a:buClr>
              <a:buSzPts val="1100"/>
              <a:buFont typeface="Arial"/>
              <a:buNone/>
            </a:pPr>
            <a:r>
              <a:rPr lang="en" sz="1050">
                <a:latin typeface="Calibri"/>
                <a:ea typeface="Calibri"/>
                <a:cs typeface="Calibri"/>
                <a:sym typeface="Calibri"/>
              </a:rPr>
              <a:t> mass 1 39.948</a:t>
            </a:r>
            <a:endParaRPr sz="1050">
              <a:latin typeface="Calibri"/>
              <a:ea typeface="Calibri"/>
              <a:cs typeface="Calibri"/>
              <a:sym typeface="Calibri"/>
            </a:endParaRPr>
          </a:p>
          <a:p>
            <a:pPr indent="0" lvl="0" marL="0" rtl="0" algn="l">
              <a:spcBef>
                <a:spcPts val="1200"/>
              </a:spcBef>
              <a:spcAft>
                <a:spcPts val="0"/>
              </a:spcAft>
              <a:buClr>
                <a:schemeClr val="dk1"/>
              </a:buClr>
              <a:buSzPts val="1100"/>
              <a:buFont typeface="Arial"/>
              <a:buNone/>
            </a:pPr>
            <a:r>
              <a:rPr lang="en" sz="1050">
                <a:latin typeface="Calibri"/>
                <a:ea typeface="Calibri"/>
                <a:cs typeface="Calibri"/>
                <a:sym typeface="Calibri"/>
              </a:rPr>
              <a:t> pair_style lj/smooth 7.5 8.5</a:t>
            </a:r>
            <a:endParaRPr sz="1050">
              <a:latin typeface="Calibri"/>
              <a:ea typeface="Calibri"/>
              <a:cs typeface="Calibri"/>
              <a:sym typeface="Calibri"/>
            </a:endParaRPr>
          </a:p>
          <a:p>
            <a:pPr indent="0" lvl="0" marL="0" rtl="0" algn="l">
              <a:spcBef>
                <a:spcPts val="1200"/>
              </a:spcBef>
              <a:spcAft>
                <a:spcPts val="0"/>
              </a:spcAft>
              <a:buClr>
                <a:schemeClr val="dk1"/>
              </a:buClr>
              <a:buSzPts val="1100"/>
              <a:buFont typeface="Arial"/>
              <a:buNone/>
            </a:pPr>
            <a:r>
              <a:rPr lang="en" sz="1050">
                <a:latin typeface="Calibri"/>
                <a:ea typeface="Calibri"/>
                <a:cs typeface="Calibri"/>
                <a:sym typeface="Calibri"/>
              </a:rPr>
              <a:t> pair_coeff 1 1 0.01042 3.4</a:t>
            </a:r>
            <a:endParaRPr sz="1050">
              <a:latin typeface="Calibri"/>
              <a:ea typeface="Calibri"/>
              <a:cs typeface="Calibri"/>
              <a:sym typeface="Calibri"/>
            </a:endParaRPr>
          </a:p>
          <a:p>
            <a:pPr indent="0" lvl="0" marL="0" rtl="0" algn="l">
              <a:spcBef>
                <a:spcPts val="1200"/>
              </a:spcBef>
              <a:spcAft>
                <a:spcPts val="0"/>
              </a:spcAft>
              <a:buClr>
                <a:schemeClr val="dk1"/>
              </a:buClr>
              <a:buSzPts val="1100"/>
              <a:buFont typeface="Arial"/>
              <a:buNone/>
            </a:pPr>
            <a:r>
              <a:rPr lang="en" sz="1050">
                <a:latin typeface="Calibri"/>
                <a:ea typeface="Calibri"/>
                <a:cs typeface="Calibri"/>
                <a:sym typeface="Calibri"/>
              </a:rPr>
              <a:t> # perform energy and force minimization</a:t>
            </a:r>
            <a:endParaRPr sz="1050">
              <a:latin typeface="Calibri"/>
              <a:ea typeface="Calibri"/>
              <a:cs typeface="Calibri"/>
              <a:sym typeface="Calibri"/>
            </a:endParaRPr>
          </a:p>
          <a:p>
            <a:pPr indent="0" lvl="0" marL="0" rtl="0" algn="l">
              <a:spcBef>
                <a:spcPts val="1200"/>
              </a:spcBef>
              <a:spcAft>
                <a:spcPts val="0"/>
              </a:spcAft>
              <a:buClr>
                <a:schemeClr val="dk1"/>
              </a:buClr>
              <a:buSzPts val="1100"/>
              <a:buFont typeface="Arial"/>
              <a:buNone/>
            </a:pPr>
            <a:r>
              <a:rPr lang="en" sz="1050">
                <a:latin typeface="Calibri"/>
                <a:ea typeface="Calibri"/>
                <a:cs typeface="Calibri"/>
                <a:sym typeface="Calibri"/>
              </a:rPr>
              <a:t> minimize 1e-20 1e-20 10000 10000</a:t>
            </a:r>
            <a:endParaRPr sz="1050">
              <a:latin typeface="Calibri"/>
              <a:ea typeface="Calibri"/>
              <a:cs typeface="Calibri"/>
              <a:sym typeface="Calibri"/>
            </a:endParaRPr>
          </a:p>
          <a:p>
            <a:pPr indent="0" lvl="0" marL="0" rtl="0" algn="l">
              <a:spcBef>
                <a:spcPts val="1200"/>
              </a:spcBef>
              <a:spcAft>
                <a:spcPts val="1200"/>
              </a:spcAft>
              <a:buNone/>
            </a:pPr>
            <a:r>
              <a:t/>
            </a:r>
            <a:endParaRPr sz="1050">
              <a:latin typeface="Calibri"/>
              <a:ea typeface="Calibri"/>
              <a:cs typeface="Calibri"/>
              <a:sym typeface="Calibri"/>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53"/>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336" name="Google Shape;336;p53"/>
          <p:cNvSpPr txBox="1"/>
          <p:nvPr>
            <p:ph idx="1" type="body"/>
          </p:nvPr>
        </p:nvSpPr>
        <p:spPr>
          <a:xfrm>
            <a:off x="311700" y="1171600"/>
            <a:ext cx="8520600" cy="3604500"/>
          </a:xfrm>
          <a:prstGeom prst="rect">
            <a:avLst/>
          </a:prstGeom>
        </p:spPr>
        <p:txBody>
          <a:bodyPr anchorCtr="0" anchor="t" bIns="91425" lIns="91425" spcFirstLastPara="1" rIns="91425" wrap="square" tIns="91425">
            <a:normAutofit fontScale="25000" lnSpcReduction="20000"/>
          </a:bodyPr>
          <a:lstStyle/>
          <a:p>
            <a:pPr indent="0" lvl="0" marL="0" rtl="0" algn="l">
              <a:spcBef>
                <a:spcPts val="0"/>
              </a:spcBef>
              <a:spcAft>
                <a:spcPts val="0"/>
              </a:spcAft>
              <a:buClr>
                <a:schemeClr val="dk1"/>
              </a:buClr>
              <a:buSzPct val="27500"/>
              <a:buFont typeface="Arial"/>
              <a:buNone/>
            </a:pPr>
            <a:r>
              <a:rPr lang="en" sz="4000">
                <a:latin typeface="Calibri"/>
                <a:ea typeface="Calibri"/>
                <a:cs typeface="Calibri"/>
                <a:sym typeface="Calibri"/>
              </a:rPr>
              <a:t>velocity all create $T 12345 mom yes rot yes dist gaussian</a:t>
            </a:r>
            <a:endParaRPr sz="4000">
              <a:latin typeface="Calibri"/>
              <a:ea typeface="Calibri"/>
              <a:cs typeface="Calibri"/>
              <a:sym typeface="Calibri"/>
            </a:endParaRPr>
          </a:p>
          <a:p>
            <a:pPr indent="0" lvl="0" marL="0" rtl="0" algn="l">
              <a:spcBef>
                <a:spcPts val="1200"/>
              </a:spcBef>
              <a:spcAft>
                <a:spcPts val="0"/>
              </a:spcAft>
              <a:buClr>
                <a:schemeClr val="dk1"/>
              </a:buClr>
              <a:buSzPct val="27500"/>
              <a:buFont typeface="Arial"/>
              <a:buNone/>
            </a:pPr>
            <a:r>
              <a:rPr lang="en" sz="4000">
                <a:latin typeface="Calibri"/>
                <a:ea typeface="Calibri"/>
                <a:cs typeface="Calibri"/>
                <a:sym typeface="Calibri"/>
              </a:rPr>
              <a:t> # specify NPT run</a:t>
            </a:r>
            <a:endParaRPr sz="4000">
              <a:latin typeface="Calibri"/>
              <a:ea typeface="Calibri"/>
              <a:cs typeface="Calibri"/>
              <a:sym typeface="Calibri"/>
            </a:endParaRPr>
          </a:p>
          <a:p>
            <a:pPr indent="0" lvl="0" marL="0" rtl="0" algn="l">
              <a:spcBef>
                <a:spcPts val="1200"/>
              </a:spcBef>
              <a:spcAft>
                <a:spcPts val="0"/>
              </a:spcAft>
              <a:buClr>
                <a:schemeClr val="dk1"/>
              </a:buClr>
              <a:buSzPct val="27500"/>
              <a:buFont typeface="Arial"/>
              <a:buNone/>
            </a:pPr>
            <a:r>
              <a:rPr lang="en" sz="4000">
                <a:latin typeface="Calibri"/>
                <a:ea typeface="Calibri"/>
                <a:cs typeface="Calibri"/>
                <a:sym typeface="Calibri"/>
              </a:rPr>
              <a:t> fix fNPT all npt temp $T $T 0.1 iso $P $P 1.0</a:t>
            </a:r>
            <a:endParaRPr sz="4000">
              <a:latin typeface="Calibri"/>
              <a:ea typeface="Calibri"/>
              <a:cs typeface="Calibri"/>
              <a:sym typeface="Calibri"/>
            </a:endParaRPr>
          </a:p>
          <a:p>
            <a:pPr indent="0" lvl="0" marL="0" rtl="0" algn="l">
              <a:spcBef>
                <a:spcPts val="1200"/>
              </a:spcBef>
              <a:spcAft>
                <a:spcPts val="0"/>
              </a:spcAft>
              <a:buClr>
                <a:schemeClr val="dk1"/>
              </a:buClr>
              <a:buSzPct val="27500"/>
              <a:buFont typeface="Arial"/>
              <a:buNone/>
            </a:pPr>
            <a:r>
              <a:rPr lang="en" sz="4000">
                <a:latin typeface="Calibri"/>
                <a:ea typeface="Calibri"/>
                <a:cs typeface="Calibri"/>
                <a:sym typeface="Calibri"/>
              </a:rPr>
              <a:t> # output format in log file</a:t>
            </a:r>
            <a:endParaRPr sz="4000">
              <a:latin typeface="Calibri"/>
              <a:ea typeface="Calibri"/>
              <a:cs typeface="Calibri"/>
              <a:sym typeface="Calibri"/>
            </a:endParaRPr>
          </a:p>
          <a:p>
            <a:pPr indent="0" lvl="0" marL="0" rtl="0" algn="l">
              <a:spcBef>
                <a:spcPts val="1200"/>
              </a:spcBef>
              <a:spcAft>
                <a:spcPts val="0"/>
              </a:spcAft>
              <a:buClr>
                <a:schemeClr val="dk1"/>
              </a:buClr>
              <a:buSzPct val="27500"/>
              <a:buFont typeface="Arial"/>
              <a:buNone/>
            </a:pPr>
            <a:r>
              <a:rPr lang="en" sz="4000">
                <a:latin typeface="Calibri"/>
                <a:ea typeface="Calibri"/>
                <a:cs typeface="Calibri"/>
                <a:sym typeface="Calibri"/>
              </a:rPr>
              <a:t> thermo_style custom step temp press vol ke pe etotal</a:t>
            </a:r>
            <a:endParaRPr sz="4000">
              <a:latin typeface="Calibri"/>
              <a:ea typeface="Calibri"/>
              <a:cs typeface="Calibri"/>
              <a:sym typeface="Calibri"/>
            </a:endParaRPr>
          </a:p>
          <a:p>
            <a:pPr indent="0" lvl="0" marL="0" rtl="0" algn="l">
              <a:spcBef>
                <a:spcPts val="1200"/>
              </a:spcBef>
              <a:spcAft>
                <a:spcPts val="0"/>
              </a:spcAft>
              <a:buClr>
                <a:schemeClr val="dk1"/>
              </a:buClr>
              <a:buSzPct val="27500"/>
              <a:buFont typeface="Arial"/>
              <a:buNone/>
            </a:pPr>
            <a:r>
              <a:rPr lang="en" sz="4000">
                <a:latin typeface="Calibri"/>
                <a:ea typeface="Calibri"/>
                <a:cs typeface="Calibri"/>
                <a:sym typeface="Calibri"/>
              </a:rPr>
              <a:t>thermo 20</a:t>
            </a:r>
            <a:endParaRPr sz="4000">
              <a:latin typeface="Calibri"/>
              <a:ea typeface="Calibri"/>
              <a:cs typeface="Calibri"/>
              <a:sym typeface="Calibri"/>
            </a:endParaRPr>
          </a:p>
          <a:p>
            <a:pPr indent="0" lvl="0" marL="0" rtl="0" algn="l">
              <a:spcBef>
                <a:spcPts val="1200"/>
              </a:spcBef>
              <a:spcAft>
                <a:spcPts val="0"/>
              </a:spcAft>
              <a:buClr>
                <a:schemeClr val="dk1"/>
              </a:buClr>
              <a:buSzPct val="27500"/>
              <a:buFont typeface="Arial"/>
              <a:buNone/>
            </a:pPr>
            <a:r>
              <a:rPr lang="en" sz="4000">
                <a:latin typeface="Calibri"/>
                <a:ea typeface="Calibri"/>
                <a:cs typeface="Calibri"/>
                <a:sym typeface="Calibri"/>
              </a:rPr>
              <a:t> # writing thermodynamic data to a file npt.dat</a:t>
            </a:r>
            <a:endParaRPr sz="4000">
              <a:latin typeface="Calibri"/>
              <a:ea typeface="Calibri"/>
              <a:cs typeface="Calibri"/>
              <a:sym typeface="Calibri"/>
            </a:endParaRPr>
          </a:p>
          <a:p>
            <a:pPr indent="0" lvl="0" marL="0" rtl="0" algn="l">
              <a:spcBef>
                <a:spcPts val="1200"/>
              </a:spcBef>
              <a:spcAft>
                <a:spcPts val="0"/>
              </a:spcAft>
              <a:buClr>
                <a:schemeClr val="dk1"/>
              </a:buClr>
              <a:buSzPct val="27500"/>
              <a:buFont typeface="Arial"/>
              <a:buNone/>
            </a:pPr>
            <a:r>
              <a:rPr lang="en" sz="4000">
                <a:latin typeface="Calibri"/>
                <a:ea typeface="Calibri"/>
                <a:cs typeface="Calibri"/>
                <a:sym typeface="Calibri"/>
              </a:rPr>
              <a:t> variable vtm equal temp</a:t>
            </a:r>
            <a:endParaRPr sz="4000">
              <a:latin typeface="Calibri"/>
              <a:ea typeface="Calibri"/>
              <a:cs typeface="Calibri"/>
              <a:sym typeface="Calibri"/>
            </a:endParaRPr>
          </a:p>
          <a:p>
            <a:pPr indent="0" lvl="0" marL="0" rtl="0" algn="l">
              <a:spcBef>
                <a:spcPts val="1200"/>
              </a:spcBef>
              <a:spcAft>
                <a:spcPts val="0"/>
              </a:spcAft>
              <a:buClr>
                <a:schemeClr val="dk1"/>
              </a:buClr>
              <a:buSzPct val="27500"/>
              <a:buFont typeface="Arial"/>
              <a:buNone/>
            </a:pPr>
            <a:r>
              <a:rPr lang="en" sz="4000">
                <a:latin typeface="Calibri"/>
                <a:ea typeface="Calibri"/>
                <a:cs typeface="Calibri"/>
                <a:sym typeface="Calibri"/>
              </a:rPr>
              <a:t> variable vpr equal press</a:t>
            </a:r>
            <a:endParaRPr sz="4000">
              <a:latin typeface="Calibri"/>
              <a:ea typeface="Calibri"/>
              <a:cs typeface="Calibri"/>
              <a:sym typeface="Calibri"/>
            </a:endParaRPr>
          </a:p>
          <a:p>
            <a:pPr indent="0" lvl="0" marL="0" rtl="0" algn="l">
              <a:spcBef>
                <a:spcPts val="1200"/>
              </a:spcBef>
              <a:spcAft>
                <a:spcPts val="0"/>
              </a:spcAft>
              <a:buClr>
                <a:schemeClr val="dk1"/>
              </a:buClr>
              <a:buSzPct val="27500"/>
              <a:buFont typeface="Arial"/>
              <a:buNone/>
            </a:pPr>
            <a:r>
              <a:rPr lang="en" sz="4000">
                <a:latin typeface="Calibri"/>
                <a:ea typeface="Calibri"/>
                <a:cs typeface="Calibri"/>
                <a:sym typeface="Calibri"/>
              </a:rPr>
              <a:t> variable vvl equal vol</a:t>
            </a:r>
            <a:endParaRPr sz="4000">
              <a:latin typeface="Calibri"/>
              <a:ea typeface="Calibri"/>
              <a:cs typeface="Calibri"/>
              <a:sym typeface="Calibri"/>
            </a:endParaRPr>
          </a:p>
          <a:p>
            <a:pPr indent="0" lvl="0" marL="0" rtl="0" algn="l">
              <a:spcBef>
                <a:spcPts val="1200"/>
              </a:spcBef>
              <a:spcAft>
                <a:spcPts val="0"/>
              </a:spcAft>
              <a:buClr>
                <a:schemeClr val="dk1"/>
              </a:buClr>
              <a:buSzPct val="27500"/>
              <a:buFont typeface="Arial"/>
              <a:buNone/>
            </a:pPr>
            <a:r>
              <a:rPr lang="en" sz="4000">
                <a:latin typeface="Calibri"/>
                <a:ea typeface="Calibri"/>
                <a:cs typeface="Calibri"/>
                <a:sym typeface="Calibri"/>
              </a:rPr>
              <a:t> variable vke equal ke</a:t>
            </a:r>
            <a:endParaRPr sz="4000">
              <a:latin typeface="Calibri"/>
              <a:ea typeface="Calibri"/>
              <a:cs typeface="Calibri"/>
              <a:sym typeface="Calibri"/>
            </a:endParaRPr>
          </a:p>
          <a:p>
            <a:pPr indent="0" lvl="0" marL="0" rtl="0" algn="l">
              <a:spcBef>
                <a:spcPts val="1200"/>
              </a:spcBef>
              <a:spcAft>
                <a:spcPts val="0"/>
              </a:spcAft>
              <a:buClr>
                <a:schemeClr val="dk1"/>
              </a:buClr>
              <a:buSzPct val="27500"/>
              <a:buFont typeface="Arial"/>
              <a:buNone/>
            </a:pPr>
            <a:r>
              <a:rPr lang="en" sz="4000">
                <a:latin typeface="Calibri"/>
                <a:ea typeface="Calibri"/>
                <a:cs typeface="Calibri"/>
                <a:sym typeface="Calibri"/>
              </a:rPr>
              <a:t> variable vpe equal pe</a:t>
            </a:r>
            <a:endParaRPr sz="4000">
              <a:latin typeface="Calibri"/>
              <a:ea typeface="Calibri"/>
              <a:cs typeface="Calibri"/>
              <a:sym typeface="Calibri"/>
            </a:endParaRPr>
          </a:p>
          <a:p>
            <a:pPr indent="0" lvl="0" marL="0" rtl="0" algn="l">
              <a:spcBef>
                <a:spcPts val="1200"/>
              </a:spcBef>
              <a:spcAft>
                <a:spcPts val="1200"/>
              </a:spcAft>
              <a:buNone/>
            </a:pPr>
            <a:r>
              <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54"/>
          <p:cNvSpPr txBox="1"/>
          <p:nvPr>
            <p:ph type="title"/>
          </p:nvPr>
        </p:nvSpPr>
        <p:spPr>
          <a:xfrm>
            <a:off x="273425" y="307250"/>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342" name="Google Shape;342;p54"/>
          <p:cNvSpPr txBox="1"/>
          <p:nvPr>
            <p:ph idx="1" type="body"/>
          </p:nvPr>
        </p:nvSpPr>
        <p:spPr>
          <a:xfrm>
            <a:off x="311700" y="1040950"/>
            <a:ext cx="8520600" cy="3573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050">
                <a:latin typeface="Calibri"/>
                <a:ea typeface="Calibri"/>
                <a:cs typeface="Calibri"/>
                <a:sym typeface="Calibri"/>
              </a:rPr>
              <a:t>fix fT all ave/time 5 100 500 v_vtm v_vpr v_vvl v_vke v_vpe v_vet file npt.dat</a:t>
            </a:r>
            <a:endParaRPr sz="1050">
              <a:latin typeface="Calibri"/>
              <a:ea typeface="Calibri"/>
              <a:cs typeface="Calibri"/>
              <a:sym typeface="Calibri"/>
            </a:endParaRPr>
          </a:p>
          <a:p>
            <a:pPr indent="0" lvl="0" marL="0" rtl="0" algn="l">
              <a:spcBef>
                <a:spcPts val="1200"/>
              </a:spcBef>
              <a:spcAft>
                <a:spcPts val="0"/>
              </a:spcAft>
              <a:buClr>
                <a:schemeClr val="dk1"/>
              </a:buClr>
              <a:buSzPts val="1100"/>
              <a:buFont typeface="Arial"/>
              <a:buNone/>
            </a:pPr>
            <a:r>
              <a:rPr lang="en" sz="1050">
                <a:latin typeface="Calibri"/>
                <a:ea typeface="Calibri"/>
                <a:cs typeface="Calibri"/>
                <a:sym typeface="Calibri"/>
              </a:rPr>
              <a:t> # run simulation</a:t>
            </a:r>
            <a:endParaRPr sz="1050">
              <a:latin typeface="Calibri"/>
              <a:ea typeface="Calibri"/>
              <a:cs typeface="Calibri"/>
              <a:sym typeface="Calibri"/>
            </a:endParaRPr>
          </a:p>
          <a:p>
            <a:pPr indent="0" lvl="0" marL="0" rtl="0" algn="l">
              <a:spcBef>
                <a:spcPts val="1200"/>
              </a:spcBef>
              <a:spcAft>
                <a:spcPts val="0"/>
              </a:spcAft>
              <a:buClr>
                <a:schemeClr val="dk1"/>
              </a:buClr>
              <a:buSzPts val="1100"/>
              <a:buFont typeface="Arial"/>
              <a:buNone/>
            </a:pPr>
            <a:r>
              <a:rPr lang="en" sz="1050">
                <a:latin typeface="Calibri"/>
                <a:ea typeface="Calibri"/>
                <a:cs typeface="Calibri"/>
                <a:sym typeface="Calibri"/>
              </a:rPr>
              <a:t> run 100000</a:t>
            </a:r>
            <a:endParaRPr sz="1050">
              <a:latin typeface="Calibri"/>
              <a:ea typeface="Calibri"/>
              <a:cs typeface="Calibri"/>
              <a:sym typeface="Calibri"/>
            </a:endParaRPr>
          </a:p>
          <a:p>
            <a:pPr indent="0" lvl="0" marL="0" rtl="0" algn="l">
              <a:spcBef>
                <a:spcPts val="1200"/>
              </a:spcBef>
              <a:spcAft>
                <a:spcPts val="0"/>
              </a:spcAft>
              <a:buClr>
                <a:schemeClr val="dk1"/>
              </a:buClr>
              <a:buSzPts val="1100"/>
              <a:buFont typeface="Arial"/>
              <a:buNone/>
            </a:pPr>
            <a:r>
              <a:rPr lang="en" sz="1050">
                <a:latin typeface="Calibri"/>
                <a:ea typeface="Calibri"/>
                <a:cs typeface="Calibri"/>
                <a:sym typeface="Calibri"/>
              </a:rPr>
              <a:t> # simulation over for initial temperature</a:t>
            </a:r>
            <a:endParaRPr sz="1050">
              <a:latin typeface="Calibri"/>
              <a:ea typeface="Calibri"/>
              <a:cs typeface="Calibri"/>
              <a:sym typeface="Calibri"/>
            </a:endParaRPr>
          </a:p>
          <a:p>
            <a:pPr indent="0" lvl="0" marL="0" rtl="0" algn="l">
              <a:spcBef>
                <a:spcPts val="1200"/>
              </a:spcBef>
              <a:spcAft>
                <a:spcPts val="0"/>
              </a:spcAft>
              <a:buClr>
                <a:schemeClr val="dk1"/>
              </a:buClr>
              <a:buSzPts val="1100"/>
              <a:buFont typeface="Arial"/>
              <a:buNone/>
            </a:pPr>
            <a:r>
              <a:rPr lang="en" sz="1050">
                <a:latin typeface="Calibri"/>
                <a:ea typeface="Calibri"/>
                <a:cs typeface="Calibri"/>
                <a:sym typeface="Calibri"/>
              </a:rPr>
              <a:t> unfix fNPT</a:t>
            </a:r>
            <a:endParaRPr sz="1050">
              <a:latin typeface="Calibri"/>
              <a:ea typeface="Calibri"/>
              <a:cs typeface="Calibri"/>
              <a:sym typeface="Calibri"/>
            </a:endParaRPr>
          </a:p>
          <a:p>
            <a:pPr indent="0" lvl="0" marL="0" rtl="0" algn="l">
              <a:spcBef>
                <a:spcPts val="1200"/>
              </a:spcBef>
              <a:spcAft>
                <a:spcPts val="0"/>
              </a:spcAft>
              <a:buClr>
                <a:schemeClr val="dk1"/>
              </a:buClr>
              <a:buSzPts val="1100"/>
              <a:buFont typeface="Arial"/>
              <a:buNone/>
            </a:pPr>
            <a:r>
              <a:rPr lang="en" sz="1050">
                <a:latin typeface="Calibri"/>
                <a:ea typeface="Calibri"/>
                <a:cs typeface="Calibri"/>
                <a:sym typeface="Calibri"/>
              </a:rPr>
              <a:t> # increase temperature</a:t>
            </a:r>
            <a:endParaRPr sz="1050">
              <a:latin typeface="Calibri"/>
              <a:ea typeface="Calibri"/>
              <a:cs typeface="Calibri"/>
              <a:sym typeface="Calibri"/>
            </a:endParaRPr>
          </a:p>
          <a:p>
            <a:pPr indent="0" lvl="0" marL="0" rtl="0" algn="l">
              <a:spcBef>
                <a:spcPts val="1200"/>
              </a:spcBef>
              <a:spcAft>
                <a:spcPts val="0"/>
              </a:spcAft>
              <a:buClr>
                <a:schemeClr val="dk1"/>
              </a:buClr>
              <a:buSzPts val="1100"/>
              <a:buFont typeface="Arial"/>
              <a:buNone/>
            </a:pPr>
            <a:r>
              <a:rPr lang="en" sz="1050">
                <a:latin typeface="Calibri"/>
                <a:ea typeface="Calibri"/>
                <a:cs typeface="Calibri"/>
                <a:sym typeface="Calibri"/>
              </a:rPr>
              <a:t> variable 2T equal 2*$T</a:t>
            </a:r>
            <a:endParaRPr sz="1050">
              <a:latin typeface="Calibri"/>
              <a:ea typeface="Calibri"/>
              <a:cs typeface="Calibri"/>
              <a:sym typeface="Calibri"/>
            </a:endParaRPr>
          </a:p>
          <a:p>
            <a:pPr indent="0" lvl="0" marL="0" rtl="0" algn="l">
              <a:spcBef>
                <a:spcPts val="1200"/>
              </a:spcBef>
              <a:spcAft>
                <a:spcPts val="0"/>
              </a:spcAft>
              <a:buClr>
                <a:schemeClr val="dk1"/>
              </a:buClr>
              <a:buSzPts val="1100"/>
              <a:buFont typeface="Arial"/>
              <a:buNone/>
            </a:pPr>
            <a:r>
              <a:rPr lang="en" sz="1050">
                <a:latin typeface="Calibri"/>
                <a:ea typeface="Calibri"/>
                <a:cs typeface="Calibri"/>
                <a:sym typeface="Calibri"/>
              </a:rPr>
              <a:t> fix fNPT all npt temp ${2T} ${2T} 0.1 iso $P $P 1.0</a:t>
            </a:r>
            <a:endParaRPr sz="1050">
              <a:latin typeface="Calibri"/>
              <a:ea typeface="Calibri"/>
              <a:cs typeface="Calibri"/>
              <a:sym typeface="Calibri"/>
            </a:endParaRPr>
          </a:p>
          <a:p>
            <a:pPr indent="0" lvl="0" marL="0" rtl="0" algn="l">
              <a:spcBef>
                <a:spcPts val="1200"/>
              </a:spcBef>
              <a:spcAft>
                <a:spcPts val="0"/>
              </a:spcAft>
              <a:buClr>
                <a:schemeClr val="dk1"/>
              </a:buClr>
              <a:buSzPts val="1100"/>
              <a:buFont typeface="Arial"/>
              <a:buNone/>
            </a:pPr>
            <a:r>
              <a:rPr lang="en" sz="1050">
                <a:latin typeface="Calibri"/>
                <a:ea typeface="Calibri"/>
                <a:cs typeface="Calibri"/>
                <a:sym typeface="Calibri"/>
              </a:rPr>
              <a:t> run 50000</a:t>
            </a:r>
            <a:endParaRPr sz="1050">
              <a:latin typeface="Calibri"/>
              <a:ea typeface="Calibri"/>
              <a:cs typeface="Calibri"/>
              <a:sym typeface="Calibri"/>
            </a:endParaRPr>
          </a:p>
          <a:p>
            <a:pPr indent="0" lvl="0" marL="0" rtl="0" algn="l">
              <a:spcBef>
                <a:spcPts val="1200"/>
              </a:spcBef>
              <a:spcAft>
                <a:spcPts val="0"/>
              </a:spcAft>
              <a:buClr>
                <a:schemeClr val="dk1"/>
              </a:buClr>
              <a:buSzPts val="1100"/>
              <a:buFont typeface="Arial"/>
              <a:buNone/>
            </a:pPr>
            <a:r>
              <a:rPr lang="en" sz="1050">
                <a:latin typeface="Calibri"/>
                <a:ea typeface="Calibri"/>
                <a:cs typeface="Calibri"/>
                <a:sym typeface="Calibri"/>
              </a:rPr>
              <a:t> unfix fNPT</a:t>
            </a:r>
            <a:endParaRPr sz="1050">
              <a:latin typeface="Calibri"/>
              <a:ea typeface="Calibri"/>
              <a:cs typeface="Calibri"/>
              <a:sym typeface="Calibri"/>
            </a:endParaRPr>
          </a:p>
          <a:p>
            <a:pPr indent="0" lvl="0" marL="0" rtl="0" algn="l">
              <a:spcBef>
                <a:spcPts val="1200"/>
              </a:spcBef>
              <a:spcAft>
                <a:spcPts val="0"/>
              </a:spcAft>
              <a:buClr>
                <a:schemeClr val="dk1"/>
              </a:buClr>
              <a:buSzPts val="1100"/>
              <a:buFont typeface="Arial"/>
              <a:buNone/>
            </a:pPr>
            <a:r>
              <a:rPr lang="en" sz="1050">
                <a:latin typeface="Calibri"/>
                <a:ea typeface="Calibri"/>
                <a:cs typeface="Calibri"/>
                <a:sym typeface="Calibri"/>
              </a:rPr>
              <a:t># increase temperature</a:t>
            </a:r>
            <a:endParaRPr sz="1050">
              <a:latin typeface="Calibri"/>
              <a:ea typeface="Calibri"/>
              <a:cs typeface="Calibri"/>
              <a:sym typeface="Calibri"/>
            </a:endParaRPr>
          </a:p>
          <a:p>
            <a:pPr indent="0" lvl="0" marL="0" rtl="0" algn="l">
              <a:spcBef>
                <a:spcPts val="1200"/>
              </a:spcBef>
              <a:spcAft>
                <a:spcPts val="1200"/>
              </a:spcAft>
              <a:buNone/>
            </a:pPr>
            <a:r>
              <a:t/>
            </a:r>
            <a:endParaRPr sz="1050">
              <a:latin typeface="Calibri"/>
              <a:ea typeface="Calibri"/>
              <a:cs typeface="Calibri"/>
              <a:sym typeface="Calibri"/>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55"/>
          <p:cNvSpPr txBox="1"/>
          <p:nvPr>
            <p:ph type="title"/>
          </p:nvPr>
        </p:nvSpPr>
        <p:spPr>
          <a:xfrm>
            <a:off x="273425" y="307250"/>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348" name="Google Shape;348;p55"/>
          <p:cNvSpPr txBox="1"/>
          <p:nvPr>
            <p:ph idx="1" type="body"/>
          </p:nvPr>
        </p:nvSpPr>
        <p:spPr>
          <a:xfrm>
            <a:off x="311700" y="995025"/>
            <a:ext cx="8520600" cy="3573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050">
                <a:latin typeface="Calibri"/>
                <a:ea typeface="Calibri"/>
                <a:cs typeface="Calibri"/>
                <a:sym typeface="Calibri"/>
              </a:rPr>
              <a:t> variable 3T equal 3*$T</a:t>
            </a:r>
            <a:endParaRPr sz="1050">
              <a:latin typeface="Calibri"/>
              <a:ea typeface="Calibri"/>
              <a:cs typeface="Calibri"/>
              <a:sym typeface="Calibri"/>
            </a:endParaRPr>
          </a:p>
          <a:p>
            <a:pPr indent="0" lvl="0" marL="0" rtl="0" algn="l">
              <a:spcBef>
                <a:spcPts val="1200"/>
              </a:spcBef>
              <a:spcAft>
                <a:spcPts val="0"/>
              </a:spcAft>
              <a:buClr>
                <a:schemeClr val="dk1"/>
              </a:buClr>
              <a:buSzPts val="1100"/>
              <a:buFont typeface="Arial"/>
              <a:buNone/>
            </a:pPr>
            <a:r>
              <a:rPr lang="en" sz="1050">
                <a:latin typeface="Calibri"/>
                <a:ea typeface="Calibri"/>
                <a:cs typeface="Calibri"/>
                <a:sym typeface="Calibri"/>
              </a:rPr>
              <a:t> fix fNPT all npt temp ${3T} ${3T} 0.1 iso $P $P 1.0</a:t>
            </a:r>
            <a:endParaRPr sz="1050">
              <a:latin typeface="Calibri"/>
              <a:ea typeface="Calibri"/>
              <a:cs typeface="Calibri"/>
              <a:sym typeface="Calibri"/>
            </a:endParaRPr>
          </a:p>
          <a:p>
            <a:pPr indent="0" lvl="0" marL="0" rtl="0" algn="l">
              <a:spcBef>
                <a:spcPts val="1200"/>
              </a:spcBef>
              <a:spcAft>
                <a:spcPts val="0"/>
              </a:spcAft>
              <a:buClr>
                <a:schemeClr val="dk1"/>
              </a:buClr>
              <a:buSzPts val="1100"/>
              <a:buFont typeface="Arial"/>
              <a:buNone/>
            </a:pPr>
            <a:r>
              <a:rPr lang="en" sz="1050">
                <a:latin typeface="Calibri"/>
                <a:ea typeface="Calibri"/>
                <a:cs typeface="Calibri"/>
                <a:sym typeface="Calibri"/>
              </a:rPr>
              <a:t> run 50000</a:t>
            </a:r>
            <a:endParaRPr sz="1050">
              <a:latin typeface="Calibri"/>
              <a:ea typeface="Calibri"/>
              <a:cs typeface="Calibri"/>
              <a:sym typeface="Calibri"/>
            </a:endParaRPr>
          </a:p>
          <a:p>
            <a:pPr indent="0" lvl="0" marL="0" rtl="0" algn="l">
              <a:spcBef>
                <a:spcPts val="1200"/>
              </a:spcBef>
              <a:spcAft>
                <a:spcPts val="0"/>
              </a:spcAft>
              <a:buClr>
                <a:schemeClr val="dk1"/>
              </a:buClr>
              <a:buSzPts val="1100"/>
              <a:buFont typeface="Arial"/>
              <a:buNone/>
            </a:pPr>
            <a:r>
              <a:rPr lang="en" sz="1050">
                <a:latin typeface="Calibri"/>
                <a:ea typeface="Calibri"/>
                <a:cs typeface="Calibri"/>
                <a:sym typeface="Calibri"/>
              </a:rPr>
              <a:t> unfix fNPT</a:t>
            </a:r>
            <a:endParaRPr sz="1050">
              <a:latin typeface="Calibri"/>
              <a:ea typeface="Calibri"/>
              <a:cs typeface="Calibri"/>
              <a:sym typeface="Calibri"/>
            </a:endParaRPr>
          </a:p>
          <a:p>
            <a:pPr indent="0" lvl="0" marL="0" rtl="0" algn="l">
              <a:spcBef>
                <a:spcPts val="1200"/>
              </a:spcBef>
              <a:spcAft>
                <a:spcPts val="0"/>
              </a:spcAft>
              <a:buClr>
                <a:schemeClr val="dk1"/>
              </a:buClr>
              <a:buSzPts val="1100"/>
              <a:buFont typeface="Arial"/>
              <a:buNone/>
            </a:pPr>
            <a:r>
              <a:rPr lang="en" sz="1050">
                <a:latin typeface="Calibri"/>
                <a:ea typeface="Calibri"/>
                <a:cs typeface="Calibri"/>
                <a:sym typeface="Calibri"/>
              </a:rPr>
              <a:t> undump d1</a:t>
            </a:r>
            <a:endParaRPr sz="1050">
              <a:latin typeface="Calibri"/>
              <a:ea typeface="Calibri"/>
              <a:cs typeface="Calibri"/>
              <a:sym typeface="Calibri"/>
            </a:endParaRPr>
          </a:p>
          <a:p>
            <a:pPr indent="0" lvl="0" marL="0" rtl="0" algn="l">
              <a:spcBef>
                <a:spcPts val="1200"/>
              </a:spcBef>
              <a:spcAft>
                <a:spcPts val="0"/>
              </a:spcAft>
              <a:buClr>
                <a:schemeClr val="dk1"/>
              </a:buClr>
              <a:buSzPts val="1100"/>
              <a:buFont typeface="Arial"/>
              <a:buNone/>
            </a:pPr>
            <a:r>
              <a:t/>
            </a:r>
            <a:endParaRPr sz="1050">
              <a:latin typeface="Calibri"/>
              <a:ea typeface="Calibri"/>
              <a:cs typeface="Calibri"/>
              <a:sym typeface="Calibri"/>
            </a:endParaRPr>
          </a:p>
          <a:p>
            <a:pPr indent="0" lvl="0" marL="0" rtl="0" algn="l">
              <a:spcBef>
                <a:spcPts val="1200"/>
              </a:spcBef>
              <a:spcAft>
                <a:spcPts val="1200"/>
              </a:spcAft>
              <a:buNone/>
            </a:pPr>
            <a:r>
              <a:t/>
            </a:r>
            <a:endParaRPr sz="1050">
              <a:latin typeface="Calibri"/>
              <a:ea typeface="Calibri"/>
              <a:cs typeface="Calibri"/>
              <a:sym typeface="Calibri"/>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56"/>
          <p:cNvSpPr txBox="1"/>
          <p:nvPr>
            <p:ph type="title"/>
          </p:nvPr>
        </p:nvSpPr>
        <p:spPr>
          <a:xfrm>
            <a:off x="311700" y="319050"/>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latin typeface="Arial"/>
                <a:ea typeface="Arial"/>
                <a:cs typeface="Arial"/>
                <a:sym typeface="Arial"/>
              </a:rPr>
              <a:t>Conclusion</a:t>
            </a:r>
            <a:endParaRPr b="1">
              <a:latin typeface="Arial"/>
              <a:ea typeface="Arial"/>
              <a:cs typeface="Arial"/>
              <a:sym typeface="Arial"/>
            </a:endParaRPr>
          </a:p>
        </p:txBody>
      </p:sp>
      <p:sp>
        <p:nvSpPr>
          <p:cNvPr id="354" name="Google Shape;354;p56"/>
          <p:cNvSpPr txBox="1"/>
          <p:nvPr>
            <p:ph idx="1" type="body"/>
          </p:nvPr>
        </p:nvSpPr>
        <p:spPr>
          <a:xfrm>
            <a:off x="311700" y="932250"/>
            <a:ext cx="8520600" cy="3667500"/>
          </a:xfrm>
          <a:prstGeom prst="rect">
            <a:avLst/>
          </a:prstGeom>
        </p:spPr>
        <p:txBody>
          <a:bodyPr anchorCtr="0" anchor="t" bIns="91425" lIns="91425" spcFirstLastPara="1" rIns="91425" wrap="square" tIns="91425">
            <a:noAutofit/>
          </a:bodyPr>
          <a:lstStyle/>
          <a:p>
            <a:pPr indent="-330200" lvl="0" marL="457200" rtl="0" algn="l">
              <a:lnSpc>
                <a:spcPct val="150000"/>
              </a:lnSpc>
              <a:spcBef>
                <a:spcPts val="0"/>
              </a:spcBef>
              <a:spcAft>
                <a:spcPts val="0"/>
              </a:spcAft>
              <a:buSzPts val="1600"/>
              <a:buFont typeface="Arial"/>
              <a:buChar char="●"/>
            </a:pPr>
            <a:r>
              <a:rPr lang="en" sz="1600">
                <a:latin typeface="Arial"/>
                <a:ea typeface="Arial"/>
                <a:cs typeface="Arial"/>
                <a:sym typeface="Arial"/>
              </a:rPr>
              <a:t>Molecular dynamics (MD) and energy minimization simulation methods were employed to investigate the elastic moduli of the polymer/CNT composite systems. </a:t>
            </a:r>
            <a:endParaRPr sz="1600">
              <a:latin typeface="Arial"/>
              <a:ea typeface="Arial"/>
              <a:cs typeface="Arial"/>
              <a:sym typeface="Arial"/>
            </a:endParaRPr>
          </a:p>
          <a:p>
            <a:pPr indent="-330200" lvl="0" marL="457200" rtl="0" algn="l">
              <a:lnSpc>
                <a:spcPct val="150000"/>
              </a:lnSpc>
              <a:spcBef>
                <a:spcPts val="0"/>
              </a:spcBef>
              <a:spcAft>
                <a:spcPts val="0"/>
              </a:spcAft>
              <a:buSzPts val="1600"/>
              <a:buFont typeface="Arial"/>
              <a:buChar char="●"/>
            </a:pPr>
            <a:r>
              <a:rPr lang="en" sz="1600">
                <a:latin typeface="Arial"/>
                <a:ea typeface="Arial"/>
                <a:cs typeface="Arial"/>
                <a:sym typeface="Arial"/>
              </a:rPr>
              <a:t>Both PMMA and PmPV matrices were studied and compared. </a:t>
            </a:r>
            <a:endParaRPr sz="1600">
              <a:latin typeface="Arial"/>
              <a:ea typeface="Arial"/>
              <a:cs typeface="Arial"/>
              <a:sym typeface="Arial"/>
            </a:endParaRPr>
          </a:p>
          <a:p>
            <a:pPr indent="-330200" lvl="0" marL="457200" rtl="0" algn="l">
              <a:lnSpc>
                <a:spcPct val="150000"/>
              </a:lnSpc>
              <a:spcBef>
                <a:spcPts val="0"/>
              </a:spcBef>
              <a:spcAft>
                <a:spcPts val="0"/>
              </a:spcAft>
              <a:buSzPts val="1600"/>
              <a:buFont typeface="Arial"/>
              <a:buChar char="●"/>
            </a:pPr>
            <a:r>
              <a:rPr lang="en" sz="1600">
                <a:latin typeface="Arial"/>
                <a:ea typeface="Arial"/>
                <a:cs typeface="Arial"/>
                <a:sym typeface="Arial"/>
              </a:rPr>
              <a:t>The simulation results suggested the possibility of using CNTs to mechanically reinforce both of these two polymer matrices (by increasing the low strain elastic modulus), especially in the tube longitudinal direction. </a:t>
            </a:r>
            <a:endParaRPr sz="1600">
              <a:latin typeface="Arial"/>
              <a:ea typeface="Arial"/>
              <a:cs typeface="Arial"/>
              <a:sym typeface="Arial"/>
            </a:endParaRPr>
          </a:p>
          <a:p>
            <a:pPr indent="-330200" lvl="0" marL="457200" rtl="0" algn="l">
              <a:lnSpc>
                <a:spcPct val="150000"/>
              </a:lnSpc>
              <a:spcBef>
                <a:spcPts val="0"/>
              </a:spcBef>
              <a:spcAft>
                <a:spcPts val="0"/>
              </a:spcAft>
              <a:buSzPts val="1600"/>
              <a:buFont typeface="Arial"/>
              <a:buChar char="●"/>
            </a:pPr>
            <a:r>
              <a:rPr lang="en" sz="1600">
                <a:latin typeface="Arial"/>
                <a:ea typeface="Arial"/>
                <a:cs typeface="Arial"/>
                <a:sym typeface="Arial"/>
              </a:rPr>
              <a:t>For a fixed tensile load, the CNTs should be aligned parallel with the loading direction to produce the largest tensile modulus. In addition, the results show that interfacial effects cannot be ignored when interactions between the nanotube and polymer matrix are strong.</a:t>
            </a:r>
            <a:endParaRPr sz="2400"/>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4"/>
        </a:solidFill>
      </p:bgPr>
    </p:bg>
    <p:spTree>
      <p:nvGrpSpPr>
        <p:cNvPr id="358" name="Shape 358"/>
        <p:cNvGrpSpPr/>
        <p:nvPr/>
      </p:nvGrpSpPr>
      <p:grpSpPr>
        <a:xfrm>
          <a:off x="0" y="0"/>
          <a:ext cx="0" cy="0"/>
          <a:chOff x="0" y="0"/>
          <a:chExt cx="0" cy="0"/>
        </a:xfrm>
      </p:grpSpPr>
      <p:sp>
        <p:nvSpPr>
          <p:cNvPr id="359" name="Google Shape;359;p57"/>
          <p:cNvSpPr txBox="1"/>
          <p:nvPr>
            <p:ph type="title"/>
          </p:nvPr>
        </p:nvSpPr>
        <p:spPr>
          <a:xfrm>
            <a:off x="511125" y="476525"/>
            <a:ext cx="8520600" cy="6132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n">
                <a:latin typeface="Arial"/>
                <a:ea typeface="Arial"/>
                <a:cs typeface="Arial"/>
                <a:sym typeface="Arial"/>
              </a:rPr>
              <a:t>Reference Research Paper</a:t>
            </a:r>
            <a:endParaRPr b="1">
              <a:latin typeface="Arial"/>
              <a:ea typeface="Arial"/>
              <a:cs typeface="Arial"/>
              <a:sym typeface="Arial"/>
            </a:endParaRPr>
          </a:p>
        </p:txBody>
      </p:sp>
      <p:sp>
        <p:nvSpPr>
          <p:cNvPr id="360" name="Google Shape;360;p57"/>
          <p:cNvSpPr txBox="1"/>
          <p:nvPr>
            <p:ph idx="1" type="body"/>
          </p:nvPr>
        </p:nvSpPr>
        <p:spPr>
          <a:xfrm>
            <a:off x="570450" y="1163200"/>
            <a:ext cx="8003100" cy="3529200"/>
          </a:xfrm>
          <a:prstGeom prst="rect">
            <a:avLst/>
          </a:prstGeom>
        </p:spPr>
        <p:txBody>
          <a:bodyPr anchorCtr="0" anchor="t" bIns="91425" lIns="91425" spcFirstLastPara="1" rIns="91425" wrap="square" tIns="91425">
            <a:noAutofit/>
          </a:bodyPr>
          <a:lstStyle/>
          <a:p>
            <a:pPr indent="0" lvl="0" marL="457200" rtl="0" algn="l">
              <a:lnSpc>
                <a:spcPct val="115000"/>
              </a:lnSpc>
              <a:spcBef>
                <a:spcPts val="0"/>
              </a:spcBef>
              <a:spcAft>
                <a:spcPts val="0"/>
              </a:spcAft>
              <a:buNone/>
            </a:pPr>
            <a:r>
              <a:rPr lang="en" sz="1700">
                <a:latin typeface="Arial"/>
                <a:ea typeface="Arial"/>
                <a:cs typeface="Arial"/>
                <a:sym typeface="Arial"/>
              </a:rPr>
              <a:t>Molecular dynamics simulations of the elastic properties of polymer/carbon nanotube composites</a:t>
            </a:r>
            <a:endParaRPr sz="1700">
              <a:latin typeface="Arial"/>
              <a:ea typeface="Arial"/>
              <a:cs typeface="Arial"/>
              <a:sym typeface="Arial"/>
            </a:endParaRPr>
          </a:p>
          <a:p>
            <a:pPr indent="0" lvl="0" marL="457200" rtl="0" algn="ctr">
              <a:lnSpc>
                <a:spcPct val="115000"/>
              </a:lnSpc>
              <a:spcBef>
                <a:spcPts val="1200"/>
              </a:spcBef>
              <a:spcAft>
                <a:spcPts val="0"/>
              </a:spcAft>
              <a:buNone/>
            </a:pPr>
            <a:r>
              <a:rPr i="1" lang="en" sz="1700">
                <a:latin typeface="Arial"/>
                <a:ea typeface="Arial"/>
                <a:cs typeface="Arial"/>
                <a:sym typeface="Arial"/>
              </a:rPr>
              <a:t>Yue Han, James Elliott</a:t>
            </a:r>
            <a:endParaRPr i="1" sz="1700">
              <a:latin typeface="Arial"/>
              <a:ea typeface="Arial"/>
              <a:cs typeface="Arial"/>
              <a:sym typeface="Arial"/>
            </a:endParaRPr>
          </a:p>
          <a:p>
            <a:pPr indent="0" lvl="0" marL="457200" rtl="0" algn="l">
              <a:lnSpc>
                <a:spcPct val="115000"/>
              </a:lnSpc>
              <a:spcBef>
                <a:spcPts val="1200"/>
              </a:spcBef>
              <a:spcAft>
                <a:spcPts val="0"/>
              </a:spcAft>
              <a:buNone/>
            </a:pPr>
            <a:r>
              <a:rPr i="1" lang="en" sz="1700">
                <a:latin typeface="Arial"/>
                <a:ea typeface="Arial"/>
                <a:cs typeface="Arial"/>
                <a:sym typeface="Arial"/>
              </a:rPr>
              <a:t>Department of Materials Science and Metallurgy, University of Cambridge, Pembroke Street, Cambridge CB2 3QZ, UK</a:t>
            </a:r>
            <a:endParaRPr i="1" sz="1700">
              <a:latin typeface="Arial"/>
              <a:ea typeface="Arial"/>
              <a:cs typeface="Arial"/>
              <a:sym typeface="Arial"/>
            </a:endParaRPr>
          </a:p>
          <a:p>
            <a:pPr indent="0" lvl="0" marL="457200" rtl="0" algn="l">
              <a:lnSpc>
                <a:spcPct val="115000"/>
              </a:lnSpc>
              <a:spcBef>
                <a:spcPts val="1200"/>
              </a:spcBef>
              <a:spcAft>
                <a:spcPts val="1200"/>
              </a:spcAft>
              <a:buNone/>
            </a:pPr>
            <a:r>
              <a:rPr i="1" lang="en" sz="1700">
                <a:latin typeface="Arial"/>
                <a:ea typeface="Arial"/>
                <a:cs typeface="Arial"/>
                <a:sym typeface="Arial"/>
              </a:rPr>
              <a:t>Received 21 November 2005; received in revised form 14 June 2006; accepted 20 June 2006</a:t>
            </a:r>
            <a:endParaRPr i="1" sz="1700">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22"/>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n">
                <a:latin typeface="Calibri"/>
                <a:ea typeface="Calibri"/>
                <a:cs typeface="Calibri"/>
                <a:sym typeface="Calibri"/>
              </a:rPr>
              <a:t>Molecular Dynamics Numerical Method</a:t>
            </a:r>
            <a:endParaRPr b="1">
              <a:latin typeface="Calibri"/>
              <a:ea typeface="Calibri"/>
              <a:cs typeface="Calibri"/>
              <a:sym typeface="Calibri"/>
            </a:endParaRPr>
          </a:p>
        </p:txBody>
      </p:sp>
      <p:sp>
        <p:nvSpPr>
          <p:cNvPr id="125" name="Google Shape;125;p22"/>
          <p:cNvSpPr txBox="1"/>
          <p:nvPr>
            <p:ph idx="1" type="body"/>
          </p:nvPr>
        </p:nvSpPr>
        <p:spPr>
          <a:xfrm>
            <a:off x="311700" y="1171600"/>
            <a:ext cx="8520600" cy="33972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sz="1600">
                <a:solidFill>
                  <a:srgbClr val="202122"/>
                </a:solidFill>
                <a:latin typeface="Arial"/>
                <a:ea typeface="Arial"/>
                <a:cs typeface="Arial"/>
                <a:sym typeface="Arial"/>
              </a:rPr>
              <a:t>The molecular dynamics numerical method is based on the familiar Newton motion equation. Given an initial speed and displacement to the atoms whose quality is m, the force every atom which is embedded in the atomic method (EAM) received could be calculated. Then a new speed and displacement will be obtained based on a dynamic equation.</a:t>
            </a:r>
            <a:endParaRPr sz="1600">
              <a:solidFill>
                <a:srgbClr val="202122"/>
              </a:solidFill>
              <a:latin typeface="Arial"/>
              <a:ea typeface="Arial"/>
              <a:cs typeface="Arial"/>
              <a:sym typeface="Arial"/>
            </a:endParaRPr>
          </a:p>
          <a:p>
            <a:pPr indent="0" lvl="0" marL="0" rtl="0" algn="ctr">
              <a:spcBef>
                <a:spcPts val="0"/>
              </a:spcBef>
              <a:spcAft>
                <a:spcPts val="0"/>
              </a:spcAft>
              <a:buNone/>
            </a:pPr>
            <a:r>
              <a:t/>
            </a:r>
            <a:endParaRPr sz="1600">
              <a:solidFill>
                <a:srgbClr val="202122"/>
              </a:solidFill>
              <a:latin typeface="Arial"/>
              <a:ea typeface="Arial"/>
              <a:cs typeface="Arial"/>
              <a:sym typeface="Arial"/>
            </a:endParaRPr>
          </a:p>
          <a:p>
            <a:pPr indent="0" lvl="0" marL="0" rtl="0" algn="ctr">
              <a:spcBef>
                <a:spcPts val="0"/>
              </a:spcBef>
              <a:spcAft>
                <a:spcPts val="0"/>
              </a:spcAft>
              <a:buNone/>
            </a:pPr>
            <a:r>
              <a:rPr lang="en" sz="1600">
                <a:solidFill>
                  <a:srgbClr val="202122"/>
                </a:solidFill>
                <a:latin typeface="Arial"/>
                <a:ea typeface="Arial"/>
                <a:cs typeface="Arial"/>
                <a:sym typeface="Arial"/>
              </a:rPr>
              <a:t>Molecular dynamics involves different algorithms, commonly used as the following:</a:t>
            </a:r>
            <a:endParaRPr sz="1600">
              <a:solidFill>
                <a:srgbClr val="202122"/>
              </a:solidFill>
              <a:latin typeface="Arial"/>
              <a:ea typeface="Arial"/>
              <a:cs typeface="Arial"/>
              <a:sym typeface="Arial"/>
            </a:endParaRPr>
          </a:p>
          <a:p>
            <a:pPr indent="0" lvl="0" marL="0" rtl="0" algn="ctr">
              <a:spcBef>
                <a:spcPts val="0"/>
              </a:spcBef>
              <a:spcAft>
                <a:spcPts val="0"/>
              </a:spcAft>
              <a:buNone/>
            </a:pPr>
            <a:r>
              <a:t/>
            </a:r>
            <a:endParaRPr sz="1600">
              <a:solidFill>
                <a:srgbClr val="202122"/>
              </a:solidFill>
              <a:latin typeface="Arial"/>
              <a:ea typeface="Arial"/>
              <a:cs typeface="Arial"/>
              <a:sym typeface="Arial"/>
            </a:endParaRPr>
          </a:p>
          <a:p>
            <a:pPr indent="0" lvl="0" marL="0" rtl="0" algn="ctr">
              <a:spcBef>
                <a:spcPts val="0"/>
              </a:spcBef>
              <a:spcAft>
                <a:spcPts val="0"/>
              </a:spcAft>
              <a:buNone/>
            </a:pPr>
            <a:r>
              <a:rPr b="1" lang="en" sz="1600">
                <a:solidFill>
                  <a:srgbClr val="202122"/>
                </a:solidFill>
                <a:latin typeface="Arial"/>
                <a:ea typeface="Arial"/>
                <a:cs typeface="Arial"/>
                <a:sym typeface="Arial"/>
              </a:rPr>
              <a:t>1)Verlet Algorithm</a:t>
            </a:r>
            <a:endParaRPr b="1" sz="1600">
              <a:solidFill>
                <a:srgbClr val="202122"/>
              </a:solidFill>
              <a:latin typeface="Arial"/>
              <a:ea typeface="Arial"/>
              <a:cs typeface="Arial"/>
              <a:sym typeface="Arial"/>
            </a:endParaRPr>
          </a:p>
          <a:p>
            <a:pPr indent="0" lvl="0" marL="0" rtl="0" algn="ctr">
              <a:spcBef>
                <a:spcPts val="0"/>
              </a:spcBef>
              <a:spcAft>
                <a:spcPts val="0"/>
              </a:spcAft>
              <a:buClr>
                <a:schemeClr val="dk1"/>
              </a:buClr>
              <a:buSzPts val="1100"/>
              <a:buFont typeface="Arial"/>
              <a:buNone/>
            </a:pPr>
            <a:r>
              <a:rPr b="1" lang="en" sz="1600">
                <a:solidFill>
                  <a:srgbClr val="202122"/>
                </a:solidFill>
                <a:latin typeface="Arial"/>
                <a:ea typeface="Arial"/>
                <a:cs typeface="Arial"/>
                <a:sym typeface="Arial"/>
              </a:rPr>
              <a:t>2)Gear Algorithm</a:t>
            </a:r>
            <a:endParaRPr b="1" sz="1600">
              <a:solidFill>
                <a:srgbClr val="202122"/>
              </a:solidFill>
              <a:latin typeface="Arial"/>
              <a:ea typeface="Arial"/>
              <a:cs typeface="Arial"/>
              <a:sym typeface="Aria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64" name="Shape 364"/>
        <p:cNvGrpSpPr/>
        <p:nvPr/>
      </p:nvGrpSpPr>
      <p:grpSpPr>
        <a:xfrm>
          <a:off x="0" y="0"/>
          <a:ext cx="0" cy="0"/>
          <a:chOff x="0" y="0"/>
          <a:chExt cx="0" cy="0"/>
        </a:xfrm>
      </p:grpSpPr>
      <p:sp>
        <p:nvSpPr>
          <p:cNvPr id="365" name="Google Shape;365;p58"/>
          <p:cNvSpPr txBox="1"/>
          <p:nvPr>
            <p:ph type="ctrTitle"/>
          </p:nvPr>
        </p:nvSpPr>
        <p:spPr>
          <a:xfrm>
            <a:off x="512700" y="1893300"/>
            <a:ext cx="8118600" cy="1522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SzPts val="990"/>
              <a:buNone/>
            </a:pPr>
            <a:r>
              <a:rPr lang="en" sz="2680"/>
              <a:t>Molecular dynamics simulation of melting, solidification and remelting processes of aluminum</a:t>
            </a:r>
            <a:endParaRPr sz="2680"/>
          </a:p>
        </p:txBody>
      </p:sp>
      <p:sp>
        <p:nvSpPr>
          <p:cNvPr id="366" name="Google Shape;366;p58"/>
          <p:cNvSpPr txBox="1"/>
          <p:nvPr>
            <p:ph idx="1" type="subTitle"/>
          </p:nvPr>
        </p:nvSpPr>
        <p:spPr>
          <a:xfrm>
            <a:off x="512700" y="3840639"/>
            <a:ext cx="8118600" cy="7875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en" sz="1800"/>
              <a:t>Ref: https://www.researchgate.net/publication/260337336_Molecular_dynamics_simulation_of_melting_solidification_and_remelting_processes_of_aluminum</a:t>
            </a:r>
            <a:endParaRPr sz="1800"/>
          </a:p>
        </p:txBody>
      </p:sp>
      <p:sp>
        <p:nvSpPr>
          <p:cNvPr id="367" name="Google Shape;367;p58"/>
          <p:cNvSpPr txBox="1"/>
          <p:nvPr/>
        </p:nvSpPr>
        <p:spPr>
          <a:xfrm>
            <a:off x="0" y="140025"/>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Old Standard TT"/>
                <a:ea typeface="Old Standard TT"/>
                <a:cs typeface="Old Standard TT"/>
                <a:sym typeface="Old Standard TT"/>
              </a:rPr>
              <a:t>#Research Article 3</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59"/>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INTRODUCTION</a:t>
            </a:r>
            <a:endParaRPr b="1"/>
          </a:p>
        </p:txBody>
      </p:sp>
      <p:sp>
        <p:nvSpPr>
          <p:cNvPr id="373" name="Google Shape;373;p59"/>
          <p:cNvSpPr txBox="1"/>
          <p:nvPr>
            <p:ph idx="1" type="body"/>
          </p:nvPr>
        </p:nvSpPr>
        <p:spPr>
          <a:xfrm>
            <a:off x="311700" y="1171600"/>
            <a:ext cx="8520600" cy="33972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MD can be used to study the crystallization and glass formation processes of metals during rapid solidification.</a:t>
            </a:r>
            <a:endParaRPr/>
          </a:p>
          <a:p>
            <a:pPr indent="-342900" lvl="0" marL="457200" rtl="0" algn="l">
              <a:spcBef>
                <a:spcPts val="0"/>
              </a:spcBef>
              <a:spcAft>
                <a:spcPts val="0"/>
              </a:spcAft>
              <a:buSzPts val="1800"/>
              <a:buChar char="●"/>
            </a:pPr>
            <a:r>
              <a:rPr lang="en"/>
              <a:t>The MD simulation results offer insight into the local structural features and the accompanying thermal dynamics qualities under strong quenching settings.</a:t>
            </a:r>
            <a:endParaRPr/>
          </a:p>
          <a:p>
            <a:pPr indent="-342900" lvl="0" marL="457200" rtl="0" algn="l">
              <a:spcBef>
                <a:spcPts val="0"/>
              </a:spcBef>
              <a:spcAft>
                <a:spcPts val="0"/>
              </a:spcAft>
              <a:buSzPts val="1800"/>
              <a:buChar char="●"/>
            </a:pPr>
            <a:r>
              <a:rPr lang="en"/>
              <a:t>The cooling rates employed here are significantly higher than laboratory quick quenching rates.</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60"/>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INTRODUCTION</a:t>
            </a:r>
            <a:endParaRPr b="1"/>
          </a:p>
        </p:txBody>
      </p:sp>
      <p:sp>
        <p:nvSpPr>
          <p:cNvPr id="379" name="Google Shape;379;p60"/>
          <p:cNvSpPr txBox="1"/>
          <p:nvPr>
            <p:ph idx="1" type="body"/>
          </p:nvPr>
        </p:nvSpPr>
        <p:spPr>
          <a:xfrm>
            <a:off x="311700" y="1171600"/>
            <a:ext cx="8520600" cy="37842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Sutton-Chen many body potential has been used in a molecular dynamics simulation study to look into the solidification and remelting of aluminum.</a:t>
            </a:r>
            <a:endParaRPr/>
          </a:p>
          <a:p>
            <a:pPr indent="-342900" lvl="0" marL="457200" rtl="0" algn="l">
              <a:spcBef>
                <a:spcPts val="0"/>
              </a:spcBef>
              <a:spcAft>
                <a:spcPts val="0"/>
              </a:spcAft>
              <a:buSzPts val="1800"/>
              <a:buChar char="●"/>
            </a:pPr>
            <a:r>
              <a:rPr lang="en"/>
              <a:t>Sutton-Chen Potential is governed by the following equations</a:t>
            </a:r>
            <a:endParaRPr/>
          </a:p>
          <a:p>
            <a:pPr indent="0" lvl="0" marL="1828800" rtl="0" algn="l">
              <a:spcBef>
                <a:spcPts val="1200"/>
              </a:spcBef>
              <a:spcAft>
                <a:spcPts val="0"/>
              </a:spcAft>
              <a:buNone/>
            </a:pPr>
            <a:r>
              <a:t/>
            </a:r>
            <a:endParaRPr/>
          </a:p>
          <a:p>
            <a:pPr indent="0" lvl="0" marL="1828800" rtl="0" algn="l">
              <a:spcBef>
                <a:spcPts val="1200"/>
              </a:spcBef>
              <a:spcAft>
                <a:spcPts val="0"/>
              </a:spcAft>
              <a:buNone/>
            </a:pPr>
            <a:r>
              <a:t/>
            </a:r>
            <a:endParaRPr/>
          </a:p>
          <a:p>
            <a:pPr indent="0" lvl="0" marL="1828800" rtl="0" algn="l">
              <a:spcBef>
                <a:spcPts val="1200"/>
              </a:spcBef>
              <a:spcAft>
                <a:spcPts val="0"/>
              </a:spcAft>
              <a:buNone/>
            </a:pPr>
            <a:r>
              <a:t/>
            </a:r>
            <a:endParaRPr/>
          </a:p>
          <a:p>
            <a:pPr indent="-342900" lvl="0" marL="457200" rtl="0" algn="l">
              <a:spcBef>
                <a:spcPts val="1200"/>
              </a:spcBef>
              <a:spcAft>
                <a:spcPts val="0"/>
              </a:spcAft>
              <a:buSzPts val="1800"/>
              <a:buChar char="●"/>
            </a:pPr>
            <a:r>
              <a:rPr lang="en"/>
              <a:t>Different number of atoms were considered (108-2048) to find adequate size of the system.</a:t>
            </a:r>
            <a:endParaRPr/>
          </a:p>
          <a:p>
            <a:pPr indent="-342900" lvl="0" marL="457200" rtl="0" algn="l">
              <a:spcBef>
                <a:spcPts val="0"/>
              </a:spcBef>
              <a:spcAft>
                <a:spcPts val="0"/>
              </a:spcAft>
              <a:buSzPts val="1800"/>
              <a:buChar char="●"/>
            </a:pPr>
            <a:r>
              <a:rPr lang="en"/>
              <a:t>The simulation was carried out on different cooling and heating rates.</a:t>
            </a:r>
            <a:endParaRPr/>
          </a:p>
        </p:txBody>
      </p:sp>
      <p:pic>
        <p:nvPicPr>
          <p:cNvPr id="380" name="Google Shape;380;p60"/>
          <p:cNvPicPr preferRelativeResize="0"/>
          <p:nvPr/>
        </p:nvPicPr>
        <p:blipFill rotWithShape="1">
          <a:blip r:embed="rId3">
            <a:alphaModFix/>
          </a:blip>
          <a:srcRect b="0" l="0" r="0" t="0"/>
          <a:stretch/>
        </p:blipFill>
        <p:spPr>
          <a:xfrm>
            <a:off x="3138488" y="2257425"/>
            <a:ext cx="2867025" cy="628650"/>
          </a:xfrm>
          <a:prstGeom prst="rect">
            <a:avLst/>
          </a:prstGeom>
          <a:noFill/>
          <a:ln>
            <a:noFill/>
          </a:ln>
        </p:spPr>
      </p:pic>
      <p:pic>
        <p:nvPicPr>
          <p:cNvPr id="381" name="Google Shape;381;p60"/>
          <p:cNvPicPr preferRelativeResize="0"/>
          <p:nvPr/>
        </p:nvPicPr>
        <p:blipFill rotWithShape="1">
          <a:blip r:embed="rId4">
            <a:alphaModFix/>
          </a:blip>
          <a:srcRect b="0" l="0" r="0" t="0"/>
          <a:stretch/>
        </p:blipFill>
        <p:spPr>
          <a:xfrm>
            <a:off x="3738563" y="2957000"/>
            <a:ext cx="1666875" cy="75247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p61"/>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SIMULATION - Parameters</a:t>
            </a:r>
            <a:endParaRPr b="1"/>
          </a:p>
        </p:txBody>
      </p:sp>
      <p:sp>
        <p:nvSpPr>
          <p:cNvPr id="387" name="Google Shape;387;p61"/>
          <p:cNvSpPr txBox="1"/>
          <p:nvPr>
            <p:ph idx="1" type="body"/>
          </p:nvPr>
        </p:nvSpPr>
        <p:spPr>
          <a:xfrm>
            <a:off x="311700" y="1171600"/>
            <a:ext cx="8520600" cy="3397200"/>
          </a:xfrm>
          <a:prstGeom prst="rect">
            <a:avLst/>
          </a:prstGeom>
        </p:spPr>
        <p:txBody>
          <a:bodyPr anchorCtr="0" anchor="t" bIns="91425" lIns="91425" spcFirstLastPara="1" rIns="91425" wrap="square" tIns="91425">
            <a:normAutofit lnSpcReduction="10000"/>
          </a:bodyPr>
          <a:lstStyle/>
          <a:p>
            <a:pPr indent="-336550" lvl="0" marL="457200" rtl="0" algn="l">
              <a:spcBef>
                <a:spcPts val="0"/>
              </a:spcBef>
              <a:spcAft>
                <a:spcPts val="0"/>
              </a:spcAft>
              <a:buSzPts val="1700"/>
              <a:buChar char="●"/>
            </a:pPr>
            <a:r>
              <a:rPr lang="en" sz="1700"/>
              <a:t>All the simulations were ran in 3-Dimensions</a:t>
            </a:r>
            <a:endParaRPr sz="1700"/>
          </a:p>
          <a:p>
            <a:pPr indent="-336550" lvl="0" marL="457200" rtl="0" algn="l">
              <a:spcBef>
                <a:spcPts val="0"/>
              </a:spcBef>
              <a:spcAft>
                <a:spcPts val="0"/>
              </a:spcAft>
              <a:buSzPts val="1700"/>
              <a:buChar char="●"/>
            </a:pPr>
            <a:r>
              <a:rPr lang="en" sz="1700"/>
              <a:t>Canonical Ensemble (NVT) with time step of 0.1fs was used.</a:t>
            </a:r>
            <a:endParaRPr sz="1700"/>
          </a:p>
          <a:p>
            <a:pPr indent="-336550" lvl="0" marL="457200" rtl="0" algn="l">
              <a:spcBef>
                <a:spcPts val="0"/>
              </a:spcBef>
              <a:spcAft>
                <a:spcPts val="0"/>
              </a:spcAft>
              <a:buSzPts val="1700"/>
              <a:buChar char="●"/>
            </a:pPr>
            <a:r>
              <a:rPr lang="en" sz="1700"/>
              <a:t>Periodic Boundary Conditions were used.</a:t>
            </a:r>
            <a:endParaRPr sz="1700"/>
          </a:p>
          <a:p>
            <a:pPr indent="-336550" lvl="0" marL="457200" rtl="0" algn="l">
              <a:spcBef>
                <a:spcPts val="0"/>
              </a:spcBef>
              <a:spcAft>
                <a:spcPts val="0"/>
              </a:spcAft>
              <a:buSzPts val="1700"/>
              <a:buChar char="●"/>
            </a:pPr>
            <a:r>
              <a:rPr lang="en" sz="1700"/>
              <a:t>Motion Equations were solved numerical using Verlet Algorithm.</a:t>
            </a:r>
            <a:endParaRPr sz="1700"/>
          </a:p>
          <a:p>
            <a:pPr indent="-336550" lvl="0" marL="457200" rtl="0" algn="l">
              <a:spcBef>
                <a:spcPts val="0"/>
              </a:spcBef>
              <a:spcAft>
                <a:spcPts val="0"/>
              </a:spcAft>
              <a:buSzPts val="1700"/>
              <a:buChar char="●"/>
            </a:pPr>
            <a:r>
              <a:rPr lang="en" sz="1700"/>
              <a:t>Simulation was ran on different systems of sizes 108, 256, 500, 864, 1372 and 2048 atoms.</a:t>
            </a:r>
            <a:endParaRPr sz="1700"/>
          </a:p>
          <a:p>
            <a:pPr indent="-336550" lvl="0" marL="457200" rtl="0" algn="l">
              <a:spcBef>
                <a:spcPts val="0"/>
              </a:spcBef>
              <a:spcAft>
                <a:spcPts val="0"/>
              </a:spcAft>
              <a:buSzPts val="1700"/>
              <a:buChar char="●"/>
            </a:pPr>
            <a:r>
              <a:rPr lang="en" sz="1700"/>
              <a:t>The following numbers were chosen as to fill the complete cell for Aluminium(fcc).</a:t>
            </a:r>
            <a:endParaRPr sz="1700"/>
          </a:p>
          <a:p>
            <a:pPr indent="-336550" lvl="0" marL="457200" rtl="0" algn="l">
              <a:spcBef>
                <a:spcPts val="0"/>
              </a:spcBef>
              <a:spcAft>
                <a:spcPts val="0"/>
              </a:spcAft>
              <a:buSzPts val="1700"/>
              <a:buChar char="●"/>
            </a:pPr>
            <a:r>
              <a:rPr lang="en" sz="1700"/>
              <a:t>Various Heating and Cooling rates were applied. (10^12K/sec - 10^14K/sec).</a:t>
            </a:r>
            <a:endParaRPr sz="1700"/>
          </a:p>
          <a:p>
            <a:pPr indent="-336550" lvl="0" marL="457200" rtl="0" algn="l">
              <a:spcBef>
                <a:spcPts val="0"/>
              </a:spcBef>
              <a:spcAft>
                <a:spcPts val="0"/>
              </a:spcAft>
              <a:buSzPts val="1700"/>
              <a:buChar char="●"/>
            </a:pPr>
            <a:r>
              <a:rPr lang="en" sz="1700"/>
              <a:t>Temperature Cycle </a:t>
            </a:r>
            <a:endParaRPr sz="1700"/>
          </a:p>
          <a:p>
            <a:pPr indent="-336550" lvl="1" marL="914400" rtl="0" algn="l">
              <a:spcBef>
                <a:spcPts val="0"/>
              </a:spcBef>
              <a:spcAft>
                <a:spcPts val="0"/>
              </a:spcAft>
              <a:buSzPts val="1700"/>
              <a:buChar char="○"/>
            </a:pPr>
            <a:r>
              <a:rPr lang="en" sz="1700"/>
              <a:t>Melting: 300K - 1300K equilibration at 300K</a:t>
            </a:r>
            <a:endParaRPr sz="1700"/>
          </a:p>
          <a:p>
            <a:pPr indent="-336550" lvl="1" marL="914400" rtl="0" algn="l">
              <a:spcBef>
                <a:spcPts val="0"/>
              </a:spcBef>
              <a:spcAft>
                <a:spcPts val="0"/>
              </a:spcAft>
              <a:buSzPts val="1700"/>
              <a:buChar char="○"/>
            </a:pPr>
            <a:r>
              <a:rPr lang="en" sz="1700"/>
              <a:t>Solidification: 1300K - 300K</a:t>
            </a:r>
            <a:endParaRPr sz="1700"/>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p62">
            <a:hlinkClick action="ppaction://hlinkshowjump?jump=previousslide"/>
          </p:cNvPr>
          <p:cNvSpPr txBox="1"/>
          <p:nvPr>
            <p:ph type="title"/>
          </p:nvPr>
        </p:nvSpPr>
        <p:spPr>
          <a:xfrm>
            <a:off x="165375" y="250325"/>
            <a:ext cx="4045200" cy="675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SzPts val="990"/>
              <a:buNone/>
            </a:pPr>
            <a:r>
              <a:rPr lang="en" sz="3080"/>
              <a:t>Simulation - Results</a:t>
            </a:r>
            <a:endParaRPr sz="3080"/>
          </a:p>
        </p:txBody>
      </p:sp>
      <p:sp>
        <p:nvSpPr>
          <p:cNvPr id="393" name="Google Shape;393;p62"/>
          <p:cNvSpPr txBox="1"/>
          <p:nvPr>
            <p:ph idx="1" type="subTitle"/>
          </p:nvPr>
        </p:nvSpPr>
        <p:spPr>
          <a:xfrm>
            <a:off x="265500" y="1063750"/>
            <a:ext cx="4045200" cy="36951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sz="1500"/>
              <a:t>For Melting</a:t>
            </a:r>
            <a:endParaRPr sz="1500"/>
          </a:p>
          <a:p>
            <a:pPr indent="0" lvl="0" marL="0" rtl="0" algn="l">
              <a:spcBef>
                <a:spcPts val="0"/>
              </a:spcBef>
              <a:spcAft>
                <a:spcPts val="0"/>
              </a:spcAft>
              <a:buNone/>
            </a:pPr>
            <a:r>
              <a:t/>
            </a:r>
            <a:endParaRPr sz="1500"/>
          </a:p>
          <a:p>
            <a:pPr indent="-323850" lvl="0" marL="457200" rtl="0" algn="l">
              <a:spcBef>
                <a:spcPts val="0"/>
              </a:spcBef>
              <a:spcAft>
                <a:spcPts val="0"/>
              </a:spcAft>
              <a:buSzPts val="1500"/>
              <a:buChar char="●"/>
            </a:pPr>
            <a:r>
              <a:rPr lang="en" sz="1500"/>
              <a:t>Melting Point was lowered upon increasing number of atoms and finally became constant.</a:t>
            </a:r>
            <a:endParaRPr sz="1500"/>
          </a:p>
          <a:p>
            <a:pPr indent="-323850" lvl="0" marL="457200" rtl="0" algn="l">
              <a:spcBef>
                <a:spcPts val="0"/>
              </a:spcBef>
              <a:spcAft>
                <a:spcPts val="0"/>
              </a:spcAft>
              <a:buSzPts val="1500"/>
              <a:buChar char="●"/>
            </a:pPr>
            <a:r>
              <a:rPr lang="en" sz="1500"/>
              <a:t>The melting temperature decreases because the system needs a minimum number of atoms to be stable.</a:t>
            </a:r>
            <a:endParaRPr sz="1500"/>
          </a:p>
          <a:p>
            <a:pPr indent="-323850" lvl="0" marL="457200" rtl="0" algn="l">
              <a:spcBef>
                <a:spcPts val="0"/>
              </a:spcBef>
              <a:spcAft>
                <a:spcPts val="0"/>
              </a:spcAft>
              <a:buSzPts val="1500"/>
              <a:buChar char="●"/>
            </a:pPr>
            <a:r>
              <a:rPr lang="en" sz="1500"/>
              <a:t>So for further simulations number of atoms were fixed to 500.</a:t>
            </a:r>
            <a:endParaRPr sz="1500"/>
          </a:p>
        </p:txBody>
      </p:sp>
      <p:graphicFrame>
        <p:nvGraphicFramePr>
          <p:cNvPr id="394" name="Google Shape;394;p62"/>
          <p:cNvGraphicFramePr/>
          <p:nvPr/>
        </p:nvGraphicFramePr>
        <p:xfrm>
          <a:off x="5133925" y="1159080"/>
          <a:ext cx="3000000" cy="3000000"/>
        </p:xfrm>
        <a:graphic>
          <a:graphicData uri="http://schemas.openxmlformats.org/drawingml/2006/table">
            <a:tbl>
              <a:tblPr>
                <a:noFill/>
                <a:tableStyleId>{135F9309-9912-44A4-BA3A-22D5D3CC607C}</a:tableStyleId>
              </a:tblPr>
              <a:tblGrid>
                <a:gridCol w="1754250"/>
                <a:gridCol w="1789975"/>
              </a:tblGrid>
              <a:tr h="550300">
                <a:tc>
                  <a:txBody>
                    <a:bodyPr/>
                    <a:lstStyle/>
                    <a:p>
                      <a:pPr indent="0" lvl="0" marL="0" rtl="0" algn="ctr">
                        <a:lnSpc>
                          <a:spcPct val="100000"/>
                        </a:lnSpc>
                        <a:spcBef>
                          <a:spcPts val="0"/>
                        </a:spcBef>
                        <a:spcAft>
                          <a:spcPts val="0"/>
                        </a:spcAft>
                        <a:buNone/>
                      </a:pPr>
                      <a:r>
                        <a:rPr lang="en" sz="1300">
                          <a:solidFill>
                            <a:schemeClr val="lt1"/>
                          </a:solidFill>
                          <a:latin typeface="Old Standard TT"/>
                          <a:ea typeface="Old Standard TT"/>
                          <a:cs typeface="Old Standard TT"/>
                          <a:sym typeface="Old Standard TT"/>
                        </a:rPr>
                        <a:t>Number of Atoms</a:t>
                      </a:r>
                      <a:endParaRPr sz="1300">
                        <a:solidFill>
                          <a:schemeClr val="lt1"/>
                        </a:solidFill>
                        <a:latin typeface="Old Standard TT"/>
                        <a:ea typeface="Old Standard TT"/>
                        <a:cs typeface="Old Standard TT"/>
                        <a:sym typeface="Old Standard TT"/>
                      </a:endParaRPr>
                    </a:p>
                  </a:txBody>
                  <a:tcPr marT="91425" marB="0" marR="0" marL="0"/>
                </a:tc>
                <a:tc>
                  <a:txBody>
                    <a:bodyPr/>
                    <a:lstStyle/>
                    <a:p>
                      <a:pPr indent="0" lvl="0" marL="0" rtl="0" algn="ctr">
                        <a:lnSpc>
                          <a:spcPct val="100000"/>
                        </a:lnSpc>
                        <a:spcBef>
                          <a:spcPts val="0"/>
                        </a:spcBef>
                        <a:spcAft>
                          <a:spcPts val="0"/>
                        </a:spcAft>
                        <a:buNone/>
                      </a:pPr>
                      <a:r>
                        <a:rPr lang="en" sz="1300">
                          <a:solidFill>
                            <a:schemeClr val="lt1"/>
                          </a:solidFill>
                          <a:latin typeface="Old Standard TT"/>
                          <a:ea typeface="Old Standard TT"/>
                          <a:cs typeface="Old Standard TT"/>
                          <a:sym typeface="Old Standard TT"/>
                        </a:rPr>
                        <a:t>Melting Temperature(K)</a:t>
                      </a:r>
                      <a:endParaRPr sz="1300">
                        <a:solidFill>
                          <a:schemeClr val="lt1"/>
                        </a:solidFill>
                        <a:latin typeface="Old Standard TT"/>
                        <a:ea typeface="Old Standard TT"/>
                        <a:cs typeface="Old Standard TT"/>
                        <a:sym typeface="Old Standard TT"/>
                      </a:endParaRPr>
                    </a:p>
                  </a:txBody>
                  <a:tcPr marT="91425" marB="0" marR="0" marL="0"/>
                </a:tc>
              </a:tr>
              <a:tr h="326725">
                <a:tc>
                  <a:txBody>
                    <a:bodyPr/>
                    <a:lstStyle/>
                    <a:p>
                      <a:pPr indent="0" lvl="0" marL="0" rtl="0" algn="ctr">
                        <a:lnSpc>
                          <a:spcPct val="100000"/>
                        </a:lnSpc>
                        <a:spcBef>
                          <a:spcPts val="0"/>
                        </a:spcBef>
                        <a:spcAft>
                          <a:spcPts val="0"/>
                        </a:spcAft>
                        <a:buNone/>
                      </a:pPr>
                      <a:r>
                        <a:rPr lang="en" sz="1300">
                          <a:solidFill>
                            <a:schemeClr val="lt1"/>
                          </a:solidFill>
                          <a:latin typeface="Old Standard TT"/>
                          <a:ea typeface="Old Standard TT"/>
                          <a:cs typeface="Old Standard TT"/>
                          <a:sym typeface="Old Standard TT"/>
                        </a:rPr>
                        <a:t>108</a:t>
                      </a:r>
                      <a:endParaRPr sz="1300">
                        <a:solidFill>
                          <a:schemeClr val="lt1"/>
                        </a:solidFill>
                        <a:latin typeface="Old Standard TT"/>
                        <a:ea typeface="Old Standard TT"/>
                        <a:cs typeface="Old Standard TT"/>
                        <a:sym typeface="Old Standard TT"/>
                      </a:endParaRPr>
                    </a:p>
                  </a:txBody>
                  <a:tcPr marT="91425" marB="0" marR="0" marL="0"/>
                </a:tc>
                <a:tc>
                  <a:txBody>
                    <a:bodyPr/>
                    <a:lstStyle/>
                    <a:p>
                      <a:pPr indent="0" lvl="0" marL="0" rtl="0" algn="ctr">
                        <a:lnSpc>
                          <a:spcPct val="100000"/>
                        </a:lnSpc>
                        <a:spcBef>
                          <a:spcPts val="0"/>
                        </a:spcBef>
                        <a:spcAft>
                          <a:spcPts val="0"/>
                        </a:spcAft>
                        <a:buNone/>
                      </a:pPr>
                      <a:r>
                        <a:rPr lang="en" sz="1300">
                          <a:solidFill>
                            <a:schemeClr val="lt1"/>
                          </a:solidFill>
                          <a:latin typeface="Old Standard TT"/>
                          <a:ea typeface="Old Standard TT"/>
                          <a:cs typeface="Old Standard TT"/>
                          <a:sym typeface="Old Standard TT"/>
                        </a:rPr>
                        <a:t>1060</a:t>
                      </a:r>
                      <a:endParaRPr sz="1300">
                        <a:solidFill>
                          <a:schemeClr val="lt1"/>
                        </a:solidFill>
                        <a:latin typeface="Old Standard TT"/>
                        <a:ea typeface="Old Standard TT"/>
                        <a:cs typeface="Old Standard TT"/>
                        <a:sym typeface="Old Standard TT"/>
                      </a:endParaRPr>
                    </a:p>
                  </a:txBody>
                  <a:tcPr marT="91425" marB="0" marR="0" marL="0"/>
                </a:tc>
              </a:tr>
              <a:tr h="326725">
                <a:tc>
                  <a:txBody>
                    <a:bodyPr/>
                    <a:lstStyle/>
                    <a:p>
                      <a:pPr indent="0" lvl="0" marL="0" rtl="0" algn="ctr">
                        <a:lnSpc>
                          <a:spcPct val="100000"/>
                        </a:lnSpc>
                        <a:spcBef>
                          <a:spcPts val="0"/>
                        </a:spcBef>
                        <a:spcAft>
                          <a:spcPts val="0"/>
                        </a:spcAft>
                        <a:buNone/>
                      </a:pPr>
                      <a:r>
                        <a:rPr lang="en" sz="1300">
                          <a:solidFill>
                            <a:schemeClr val="lt1"/>
                          </a:solidFill>
                          <a:latin typeface="Old Standard TT"/>
                          <a:ea typeface="Old Standard TT"/>
                          <a:cs typeface="Old Standard TT"/>
                          <a:sym typeface="Old Standard TT"/>
                        </a:rPr>
                        <a:t>256</a:t>
                      </a:r>
                      <a:endParaRPr sz="1300">
                        <a:solidFill>
                          <a:schemeClr val="lt1"/>
                        </a:solidFill>
                        <a:latin typeface="Old Standard TT"/>
                        <a:ea typeface="Old Standard TT"/>
                        <a:cs typeface="Old Standard TT"/>
                        <a:sym typeface="Old Standard TT"/>
                      </a:endParaRPr>
                    </a:p>
                  </a:txBody>
                  <a:tcPr marT="91425" marB="0" marR="0" marL="0"/>
                </a:tc>
                <a:tc>
                  <a:txBody>
                    <a:bodyPr/>
                    <a:lstStyle/>
                    <a:p>
                      <a:pPr indent="0" lvl="0" marL="0" rtl="0" algn="ctr">
                        <a:lnSpc>
                          <a:spcPct val="100000"/>
                        </a:lnSpc>
                        <a:spcBef>
                          <a:spcPts val="0"/>
                        </a:spcBef>
                        <a:spcAft>
                          <a:spcPts val="0"/>
                        </a:spcAft>
                        <a:buNone/>
                      </a:pPr>
                      <a:r>
                        <a:rPr lang="en" sz="1300">
                          <a:solidFill>
                            <a:schemeClr val="lt1"/>
                          </a:solidFill>
                          <a:latin typeface="Old Standard TT"/>
                          <a:ea typeface="Old Standard TT"/>
                          <a:cs typeface="Old Standard TT"/>
                          <a:sym typeface="Old Standard TT"/>
                        </a:rPr>
                        <a:t>970</a:t>
                      </a:r>
                      <a:endParaRPr sz="1300">
                        <a:solidFill>
                          <a:schemeClr val="lt1"/>
                        </a:solidFill>
                        <a:latin typeface="Old Standard TT"/>
                        <a:ea typeface="Old Standard TT"/>
                        <a:cs typeface="Old Standard TT"/>
                        <a:sym typeface="Old Standard TT"/>
                      </a:endParaRPr>
                    </a:p>
                  </a:txBody>
                  <a:tcPr marT="91425" marB="0" marR="0" marL="0"/>
                </a:tc>
              </a:tr>
              <a:tr h="326725">
                <a:tc>
                  <a:txBody>
                    <a:bodyPr/>
                    <a:lstStyle/>
                    <a:p>
                      <a:pPr indent="0" lvl="0" marL="0" rtl="0" algn="ctr">
                        <a:lnSpc>
                          <a:spcPct val="100000"/>
                        </a:lnSpc>
                        <a:spcBef>
                          <a:spcPts val="0"/>
                        </a:spcBef>
                        <a:spcAft>
                          <a:spcPts val="0"/>
                        </a:spcAft>
                        <a:buNone/>
                      </a:pPr>
                      <a:r>
                        <a:rPr lang="en" sz="1300">
                          <a:solidFill>
                            <a:schemeClr val="lt1"/>
                          </a:solidFill>
                          <a:latin typeface="Old Standard TT"/>
                          <a:ea typeface="Old Standard TT"/>
                          <a:cs typeface="Old Standard TT"/>
                          <a:sym typeface="Old Standard TT"/>
                        </a:rPr>
                        <a:t>500</a:t>
                      </a:r>
                      <a:endParaRPr sz="1300">
                        <a:solidFill>
                          <a:schemeClr val="lt1"/>
                        </a:solidFill>
                        <a:latin typeface="Old Standard TT"/>
                        <a:ea typeface="Old Standard TT"/>
                        <a:cs typeface="Old Standard TT"/>
                        <a:sym typeface="Old Standard TT"/>
                      </a:endParaRPr>
                    </a:p>
                  </a:txBody>
                  <a:tcPr marT="91425" marB="0" marR="0" marL="0"/>
                </a:tc>
                <a:tc>
                  <a:txBody>
                    <a:bodyPr/>
                    <a:lstStyle/>
                    <a:p>
                      <a:pPr indent="0" lvl="0" marL="0" rtl="0" algn="ctr">
                        <a:lnSpc>
                          <a:spcPct val="100000"/>
                        </a:lnSpc>
                        <a:spcBef>
                          <a:spcPts val="0"/>
                        </a:spcBef>
                        <a:spcAft>
                          <a:spcPts val="0"/>
                        </a:spcAft>
                        <a:buNone/>
                      </a:pPr>
                      <a:r>
                        <a:rPr lang="en" sz="1300">
                          <a:solidFill>
                            <a:schemeClr val="lt1"/>
                          </a:solidFill>
                          <a:latin typeface="Old Standard TT"/>
                          <a:ea typeface="Old Standard TT"/>
                          <a:cs typeface="Old Standard TT"/>
                          <a:sym typeface="Old Standard TT"/>
                        </a:rPr>
                        <a:t>940</a:t>
                      </a:r>
                      <a:endParaRPr sz="1300">
                        <a:solidFill>
                          <a:schemeClr val="lt1"/>
                        </a:solidFill>
                        <a:latin typeface="Old Standard TT"/>
                        <a:ea typeface="Old Standard TT"/>
                        <a:cs typeface="Old Standard TT"/>
                        <a:sym typeface="Old Standard TT"/>
                      </a:endParaRPr>
                    </a:p>
                  </a:txBody>
                  <a:tcPr marT="91425" marB="0" marR="0" marL="0"/>
                </a:tc>
              </a:tr>
              <a:tr h="326725">
                <a:tc>
                  <a:txBody>
                    <a:bodyPr/>
                    <a:lstStyle/>
                    <a:p>
                      <a:pPr indent="0" lvl="0" marL="0" rtl="0" algn="ctr">
                        <a:lnSpc>
                          <a:spcPct val="100000"/>
                        </a:lnSpc>
                        <a:spcBef>
                          <a:spcPts val="0"/>
                        </a:spcBef>
                        <a:spcAft>
                          <a:spcPts val="0"/>
                        </a:spcAft>
                        <a:buNone/>
                      </a:pPr>
                      <a:r>
                        <a:rPr lang="en" sz="1300">
                          <a:solidFill>
                            <a:schemeClr val="lt1"/>
                          </a:solidFill>
                          <a:latin typeface="Old Standard TT"/>
                          <a:ea typeface="Old Standard TT"/>
                          <a:cs typeface="Old Standard TT"/>
                          <a:sym typeface="Old Standard TT"/>
                        </a:rPr>
                        <a:t>864</a:t>
                      </a:r>
                      <a:endParaRPr sz="1300">
                        <a:solidFill>
                          <a:schemeClr val="lt1"/>
                        </a:solidFill>
                        <a:latin typeface="Old Standard TT"/>
                        <a:ea typeface="Old Standard TT"/>
                        <a:cs typeface="Old Standard TT"/>
                        <a:sym typeface="Old Standard TT"/>
                      </a:endParaRPr>
                    </a:p>
                  </a:txBody>
                  <a:tcPr marT="91425" marB="0" marR="0" marL="0"/>
                </a:tc>
                <a:tc>
                  <a:txBody>
                    <a:bodyPr/>
                    <a:lstStyle/>
                    <a:p>
                      <a:pPr indent="0" lvl="0" marL="0" rtl="0" algn="ctr">
                        <a:lnSpc>
                          <a:spcPct val="100000"/>
                        </a:lnSpc>
                        <a:spcBef>
                          <a:spcPts val="0"/>
                        </a:spcBef>
                        <a:spcAft>
                          <a:spcPts val="0"/>
                        </a:spcAft>
                        <a:buNone/>
                      </a:pPr>
                      <a:r>
                        <a:rPr lang="en" sz="1300">
                          <a:solidFill>
                            <a:schemeClr val="lt1"/>
                          </a:solidFill>
                          <a:latin typeface="Old Standard TT"/>
                          <a:ea typeface="Old Standard TT"/>
                          <a:cs typeface="Old Standard TT"/>
                          <a:sym typeface="Old Standard TT"/>
                        </a:rPr>
                        <a:t>940</a:t>
                      </a:r>
                      <a:endParaRPr sz="1300">
                        <a:solidFill>
                          <a:schemeClr val="lt1"/>
                        </a:solidFill>
                        <a:latin typeface="Old Standard TT"/>
                        <a:ea typeface="Old Standard TT"/>
                        <a:cs typeface="Old Standard TT"/>
                        <a:sym typeface="Old Standard TT"/>
                      </a:endParaRPr>
                    </a:p>
                  </a:txBody>
                  <a:tcPr marT="91425" marB="0" marR="0" marL="0"/>
                </a:tc>
              </a:tr>
              <a:tr h="326725">
                <a:tc>
                  <a:txBody>
                    <a:bodyPr/>
                    <a:lstStyle/>
                    <a:p>
                      <a:pPr indent="0" lvl="0" marL="0" rtl="0" algn="ctr">
                        <a:lnSpc>
                          <a:spcPct val="100000"/>
                        </a:lnSpc>
                        <a:spcBef>
                          <a:spcPts val="0"/>
                        </a:spcBef>
                        <a:spcAft>
                          <a:spcPts val="0"/>
                        </a:spcAft>
                        <a:buNone/>
                      </a:pPr>
                      <a:r>
                        <a:rPr lang="en" sz="1300">
                          <a:solidFill>
                            <a:schemeClr val="lt1"/>
                          </a:solidFill>
                          <a:latin typeface="Old Standard TT"/>
                          <a:ea typeface="Old Standard TT"/>
                          <a:cs typeface="Old Standard TT"/>
                          <a:sym typeface="Old Standard TT"/>
                        </a:rPr>
                        <a:t>1732</a:t>
                      </a:r>
                      <a:endParaRPr sz="1300">
                        <a:solidFill>
                          <a:schemeClr val="lt1"/>
                        </a:solidFill>
                        <a:latin typeface="Old Standard TT"/>
                        <a:ea typeface="Old Standard TT"/>
                        <a:cs typeface="Old Standard TT"/>
                        <a:sym typeface="Old Standard TT"/>
                      </a:endParaRPr>
                    </a:p>
                  </a:txBody>
                  <a:tcPr marT="91425" marB="0" marR="0" marL="0"/>
                </a:tc>
                <a:tc>
                  <a:txBody>
                    <a:bodyPr/>
                    <a:lstStyle/>
                    <a:p>
                      <a:pPr indent="0" lvl="0" marL="0" rtl="0" algn="ctr">
                        <a:lnSpc>
                          <a:spcPct val="100000"/>
                        </a:lnSpc>
                        <a:spcBef>
                          <a:spcPts val="0"/>
                        </a:spcBef>
                        <a:spcAft>
                          <a:spcPts val="0"/>
                        </a:spcAft>
                        <a:buNone/>
                      </a:pPr>
                      <a:r>
                        <a:rPr lang="en" sz="1300">
                          <a:solidFill>
                            <a:schemeClr val="lt1"/>
                          </a:solidFill>
                          <a:latin typeface="Old Standard TT"/>
                          <a:ea typeface="Old Standard TT"/>
                          <a:cs typeface="Old Standard TT"/>
                          <a:sym typeface="Old Standard TT"/>
                        </a:rPr>
                        <a:t>940</a:t>
                      </a:r>
                      <a:endParaRPr sz="1300">
                        <a:solidFill>
                          <a:schemeClr val="lt1"/>
                        </a:solidFill>
                        <a:latin typeface="Old Standard TT"/>
                        <a:ea typeface="Old Standard TT"/>
                        <a:cs typeface="Old Standard TT"/>
                        <a:sym typeface="Old Standard TT"/>
                      </a:endParaRPr>
                    </a:p>
                  </a:txBody>
                  <a:tcPr marT="91425" marB="0" marR="0" marL="0"/>
                </a:tc>
              </a:tr>
              <a:tr h="326725">
                <a:tc>
                  <a:txBody>
                    <a:bodyPr/>
                    <a:lstStyle/>
                    <a:p>
                      <a:pPr indent="0" lvl="0" marL="0" rtl="0" algn="ctr">
                        <a:lnSpc>
                          <a:spcPct val="100000"/>
                        </a:lnSpc>
                        <a:spcBef>
                          <a:spcPts val="0"/>
                        </a:spcBef>
                        <a:spcAft>
                          <a:spcPts val="0"/>
                        </a:spcAft>
                        <a:buNone/>
                      </a:pPr>
                      <a:r>
                        <a:rPr lang="en" sz="1300">
                          <a:solidFill>
                            <a:schemeClr val="lt1"/>
                          </a:solidFill>
                          <a:latin typeface="Old Standard TT"/>
                          <a:ea typeface="Old Standard TT"/>
                          <a:cs typeface="Old Standard TT"/>
                          <a:sym typeface="Old Standard TT"/>
                        </a:rPr>
                        <a:t>2048</a:t>
                      </a:r>
                      <a:endParaRPr sz="1300">
                        <a:solidFill>
                          <a:schemeClr val="lt1"/>
                        </a:solidFill>
                        <a:latin typeface="Old Standard TT"/>
                        <a:ea typeface="Old Standard TT"/>
                        <a:cs typeface="Old Standard TT"/>
                        <a:sym typeface="Old Standard TT"/>
                      </a:endParaRPr>
                    </a:p>
                  </a:txBody>
                  <a:tcPr marT="91425" marB="0" marR="0" marL="0"/>
                </a:tc>
                <a:tc>
                  <a:txBody>
                    <a:bodyPr/>
                    <a:lstStyle/>
                    <a:p>
                      <a:pPr indent="0" lvl="0" marL="0" rtl="0" algn="ctr">
                        <a:lnSpc>
                          <a:spcPct val="100000"/>
                        </a:lnSpc>
                        <a:spcBef>
                          <a:spcPts val="0"/>
                        </a:spcBef>
                        <a:spcAft>
                          <a:spcPts val="0"/>
                        </a:spcAft>
                        <a:buNone/>
                      </a:pPr>
                      <a:r>
                        <a:rPr lang="en" sz="1300">
                          <a:solidFill>
                            <a:schemeClr val="lt1"/>
                          </a:solidFill>
                          <a:latin typeface="Old Standard TT"/>
                          <a:ea typeface="Old Standard TT"/>
                          <a:cs typeface="Old Standard TT"/>
                          <a:sym typeface="Old Standard TT"/>
                        </a:rPr>
                        <a:t>940</a:t>
                      </a:r>
                      <a:endParaRPr sz="1300">
                        <a:solidFill>
                          <a:schemeClr val="lt1"/>
                        </a:solidFill>
                        <a:latin typeface="Old Standard TT"/>
                        <a:ea typeface="Old Standard TT"/>
                        <a:cs typeface="Old Standard TT"/>
                        <a:sym typeface="Old Standard TT"/>
                      </a:endParaRPr>
                    </a:p>
                  </a:txBody>
                  <a:tcPr marT="91425" marB="0" marR="0" marL="0"/>
                </a:tc>
              </a:tr>
            </a:tbl>
          </a:graphicData>
        </a:graphic>
      </p:graphicFrame>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sp>
        <p:nvSpPr>
          <p:cNvPr id="399" name="Google Shape;399;p63">
            <a:hlinkClick action="ppaction://hlinkshowjump?jump=previousslide"/>
          </p:cNvPr>
          <p:cNvSpPr txBox="1"/>
          <p:nvPr>
            <p:ph type="title"/>
          </p:nvPr>
        </p:nvSpPr>
        <p:spPr>
          <a:xfrm>
            <a:off x="152850" y="100150"/>
            <a:ext cx="4045200" cy="675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SzPts val="990"/>
              <a:buNone/>
            </a:pPr>
            <a:r>
              <a:rPr lang="en" sz="3080"/>
              <a:t>Simulation - Results</a:t>
            </a:r>
            <a:endParaRPr sz="3080"/>
          </a:p>
        </p:txBody>
      </p:sp>
      <p:sp>
        <p:nvSpPr>
          <p:cNvPr id="400" name="Google Shape;400;p63"/>
          <p:cNvSpPr txBox="1"/>
          <p:nvPr>
            <p:ph idx="1" type="subTitle"/>
          </p:nvPr>
        </p:nvSpPr>
        <p:spPr>
          <a:xfrm>
            <a:off x="265500" y="775750"/>
            <a:ext cx="4045200" cy="36951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sz="1500"/>
              <a:t>For Melting</a:t>
            </a:r>
            <a:endParaRPr sz="1500"/>
          </a:p>
          <a:p>
            <a:pPr indent="-323850" lvl="0" marL="457200" rtl="0" algn="l">
              <a:spcBef>
                <a:spcPts val="0"/>
              </a:spcBef>
              <a:spcAft>
                <a:spcPts val="0"/>
              </a:spcAft>
              <a:buSzPts val="1500"/>
              <a:buChar char="●"/>
            </a:pPr>
            <a:r>
              <a:rPr lang="en" sz="1500"/>
              <a:t>A sudden increase in Internal Energy was observed around 900K temperature.</a:t>
            </a:r>
            <a:endParaRPr sz="1500"/>
          </a:p>
          <a:p>
            <a:pPr indent="-323850" lvl="0" marL="457200" rtl="0" algn="l">
              <a:spcBef>
                <a:spcPts val="0"/>
              </a:spcBef>
              <a:spcAft>
                <a:spcPts val="0"/>
              </a:spcAft>
              <a:buSzPts val="1500"/>
              <a:buChar char="●"/>
            </a:pPr>
            <a:r>
              <a:rPr lang="en" sz="1500"/>
              <a:t>This is due to start of change in structure from crystalline to liquid around 900K.</a:t>
            </a:r>
            <a:endParaRPr sz="1500"/>
          </a:p>
        </p:txBody>
      </p:sp>
      <p:pic>
        <p:nvPicPr>
          <p:cNvPr id="401" name="Google Shape;401;p63"/>
          <p:cNvPicPr preferRelativeResize="0"/>
          <p:nvPr/>
        </p:nvPicPr>
        <p:blipFill rotWithShape="1">
          <a:blip r:embed="rId3">
            <a:alphaModFix/>
          </a:blip>
          <a:srcRect b="0" l="8895" r="8895" t="0"/>
          <a:stretch/>
        </p:blipFill>
        <p:spPr>
          <a:xfrm>
            <a:off x="813473" y="2314775"/>
            <a:ext cx="2949250" cy="2703575"/>
          </a:xfrm>
          <a:prstGeom prst="rect">
            <a:avLst/>
          </a:prstGeom>
          <a:noFill/>
          <a:ln>
            <a:noFill/>
          </a:ln>
        </p:spPr>
      </p:pic>
      <p:sp>
        <p:nvSpPr>
          <p:cNvPr id="402" name="Google Shape;402;p63"/>
          <p:cNvSpPr txBox="1"/>
          <p:nvPr/>
        </p:nvSpPr>
        <p:spPr>
          <a:xfrm>
            <a:off x="4918225" y="287825"/>
            <a:ext cx="3816900" cy="1800900"/>
          </a:xfrm>
          <a:prstGeom prst="rect">
            <a:avLst/>
          </a:prstGeom>
          <a:noFill/>
          <a:ln>
            <a:noFill/>
          </a:ln>
        </p:spPr>
        <p:txBody>
          <a:bodyPr anchorCtr="0" anchor="t" bIns="91425" lIns="91425" spcFirstLastPara="1" rIns="91425" wrap="square" tIns="91425">
            <a:spAutoFit/>
          </a:bodyPr>
          <a:lstStyle/>
          <a:p>
            <a:pPr indent="-323850" lvl="0" marL="457200" rtl="0" algn="l">
              <a:spcBef>
                <a:spcPts val="0"/>
              </a:spcBef>
              <a:spcAft>
                <a:spcPts val="0"/>
              </a:spcAft>
              <a:buClr>
                <a:schemeClr val="lt1"/>
              </a:buClr>
              <a:buSzPts val="1500"/>
              <a:buFont typeface="Old Standard TT"/>
              <a:buChar char="●"/>
            </a:pPr>
            <a:r>
              <a:rPr lang="en" sz="1500">
                <a:solidFill>
                  <a:schemeClr val="lt1"/>
                </a:solidFill>
                <a:latin typeface="Old Standard TT"/>
                <a:ea typeface="Old Standard TT"/>
                <a:cs typeface="Old Standard TT"/>
                <a:sym typeface="Old Standard TT"/>
              </a:rPr>
              <a:t>While at 1100 K a small fraction of crystalline structure was reserved, full liquid structure was obtained at 1200K.</a:t>
            </a:r>
            <a:endParaRPr sz="1500">
              <a:solidFill>
                <a:schemeClr val="lt1"/>
              </a:solidFill>
              <a:latin typeface="Old Standard TT"/>
              <a:ea typeface="Old Standard TT"/>
              <a:cs typeface="Old Standard TT"/>
              <a:sym typeface="Old Standard TT"/>
            </a:endParaRPr>
          </a:p>
          <a:p>
            <a:pPr indent="-323850" lvl="0" marL="457200" rtl="0" algn="l">
              <a:spcBef>
                <a:spcPts val="0"/>
              </a:spcBef>
              <a:spcAft>
                <a:spcPts val="0"/>
              </a:spcAft>
              <a:buClr>
                <a:schemeClr val="lt1"/>
              </a:buClr>
              <a:buSzPts val="1500"/>
              <a:buFont typeface="Old Standard TT"/>
              <a:buChar char="●"/>
            </a:pPr>
            <a:r>
              <a:rPr lang="en" sz="1500">
                <a:solidFill>
                  <a:schemeClr val="lt1"/>
                </a:solidFill>
                <a:latin typeface="Old Standard TT"/>
                <a:ea typeface="Old Standard TT"/>
                <a:cs typeface="Old Standard TT"/>
                <a:sym typeface="Old Standard TT"/>
              </a:rPr>
              <a:t>When the heating rate increased, the phase transformation temperature shifted to a higher temperature range</a:t>
            </a:r>
            <a:endParaRPr sz="1500">
              <a:solidFill>
                <a:schemeClr val="lt1"/>
              </a:solidFill>
              <a:latin typeface="Old Standard TT"/>
              <a:ea typeface="Old Standard TT"/>
              <a:cs typeface="Old Standard TT"/>
              <a:sym typeface="Old Standard TT"/>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
        <p:nvSpPr>
          <p:cNvPr id="407" name="Google Shape;407;p64">
            <a:hlinkClick action="ppaction://hlinkshowjump?jump=previousslide"/>
          </p:cNvPr>
          <p:cNvSpPr txBox="1"/>
          <p:nvPr>
            <p:ph type="title"/>
          </p:nvPr>
        </p:nvSpPr>
        <p:spPr>
          <a:xfrm>
            <a:off x="4835400" y="112675"/>
            <a:ext cx="4045200" cy="675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SzPts val="990"/>
              <a:buNone/>
            </a:pPr>
            <a:r>
              <a:rPr lang="en" sz="3080"/>
              <a:t>Simulation - Results</a:t>
            </a:r>
            <a:endParaRPr sz="3080"/>
          </a:p>
        </p:txBody>
      </p:sp>
      <p:sp>
        <p:nvSpPr>
          <p:cNvPr id="408" name="Google Shape;408;p64"/>
          <p:cNvSpPr txBox="1"/>
          <p:nvPr>
            <p:ph idx="1" type="subTitle"/>
          </p:nvPr>
        </p:nvSpPr>
        <p:spPr>
          <a:xfrm>
            <a:off x="4920925" y="1001175"/>
            <a:ext cx="4045200" cy="36951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sz="1500">
                <a:solidFill>
                  <a:schemeClr val="dk1"/>
                </a:solidFill>
              </a:rPr>
              <a:t>For Solidification</a:t>
            </a:r>
            <a:endParaRPr sz="1500">
              <a:solidFill>
                <a:schemeClr val="dk1"/>
              </a:solidFill>
            </a:endParaRPr>
          </a:p>
          <a:p>
            <a:pPr indent="-323850" lvl="0" marL="457200" rtl="0" algn="l">
              <a:spcBef>
                <a:spcPts val="0"/>
              </a:spcBef>
              <a:spcAft>
                <a:spcPts val="0"/>
              </a:spcAft>
              <a:buClr>
                <a:schemeClr val="dk1"/>
              </a:buClr>
              <a:buSzPts val="1500"/>
              <a:buChar char="●"/>
            </a:pPr>
            <a:r>
              <a:rPr lang="en" sz="1500">
                <a:solidFill>
                  <a:schemeClr val="dk1"/>
                </a:solidFill>
              </a:rPr>
              <a:t>A sharp decrease in Internal Energy was observed on cooling around 460K at rate of 10^12K/sec.</a:t>
            </a:r>
            <a:endParaRPr sz="1500">
              <a:solidFill>
                <a:schemeClr val="dk1"/>
              </a:solidFill>
            </a:endParaRPr>
          </a:p>
          <a:p>
            <a:pPr indent="-323850" lvl="0" marL="457200" rtl="0" algn="l">
              <a:spcBef>
                <a:spcPts val="0"/>
              </a:spcBef>
              <a:spcAft>
                <a:spcPts val="0"/>
              </a:spcAft>
              <a:buClr>
                <a:schemeClr val="dk1"/>
              </a:buClr>
              <a:buSzPts val="1500"/>
              <a:buChar char="●"/>
            </a:pPr>
            <a:r>
              <a:rPr lang="en" sz="1500">
                <a:solidFill>
                  <a:schemeClr val="dk1"/>
                </a:solidFill>
              </a:rPr>
              <a:t>No crystallization was observed at higher cooling rates.</a:t>
            </a:r>
            <a:endParaRPr sz="1500">
              <a:solidFill>
                <a:schemeClr val="dk1"/>
              </a:solidFill>
            </a:endParaRPr>
          </a:p>
          <a:p>
            <a:pPr indent="-323850" lvl="0" marL="457200" rtl="0" algn="l">
              <a:spcBef>
                <a:spcPts val="0"/>
              </a:spcBef>
              <a:spcAft>
                <a:spcPts val="0"/>
              </a:spcAft>
              <a:buClr>
                <a:schemeClr val="dk1"/>
              </a:buClr>
              <a:buSzPts val="1500"/>
              <a:buChar char="●"/>
            </a:pPr>
            <a:r>
              <a:rPr lang="en" sz="1500">
                <a:solidFill>
                  <a:schemeClr val="dk1"/>
                </a:solidFill>
              </a:rPr>
              <a:t>The reduction in moving range was observed in MSD data on </a:t>
            </a:r>
            <a:r>
              <a:rPr lang="en" sz="1500">
                <a:solidFill>
                  <a:schemeClr val="dk1"/>
                </a:solidFill>
              </a:rPr>
              <a:t>cooling</a:t>
            </a:r>
            <a:r>
              <a:rPr lang="en" sz="1500">
                <a:solidFill>
                  <a:schemeClr val="dk1"/>
                </a:solidFill>
              </a:rPr>
              <a:t>.</a:t>
            </a:r>
            <a:endParaRPr sz="1500">
              <a:solidFill>
                <a:schemeClr val="dk1"/>
              </a:solidFill>
            </a:endParaRPr>
          </a:p>
          <a:p>
            <a:pPr indent="-323850" lvl="0" marL="457200" rtl="0" algn="l">
              <a:spcBef>
                <a:spcPts val="0"/>
              </a:spcBef>
              <a:spcAft>
                <a:spcPts val="0"/>
              </a:spcAft>
              <a:buClr>
                <a:schemeClr val="dk1"/>
              </a:buClr>
              <a:buSzPts val="1500"/>
              <a:buChar char="●"/>
            </a:pPr>
            <a:r>
              <a:rPr lang="en" sz="1500">
                <a:solidFill>
                  <a:schemeClr val="dk1"/>
                </a:solidFill>
              </a:rPr>
              <a:t>MSD at lower cooling rates were higher.</a:t>
            </a:r>
            <a:endParaRPr sz="1500">
              <a:solidFill>
                <a:schemeClr val="dk1"/>
              </a:solidFill>
            </a:endParaRPr>
          </a:p>
          <a:p>
            <a:pPr indent="-323850" lvl="0" marL="457200" rtl="0" algn="l">
              <a:spcBef>
                <a:spcPts val="0"/>
              </a:spcBef>
              <a:spcAft>
                <a:spcPts val="0"/>
              </a:spcAft>
              <a:buClr>
                <a:schemeClr val="dk1"/>
              </a:buClr>
              <a:buSzPts val="1500"/>
              <a:buChar char="●"/>
            </a:pPr>
            <a:r>
              <a:rPr lang="en" sz="1500">
                <a:solidFill>
                  <a:schemeClr val="dk1"/>
                </a:solidFill>
              </a:rPr>
              <a:t>At higher cooling rates metallic glass structure was formed, which is an amorphous-like structure so MSD dosent change significantly.</a:t>
            </a:r>
            <a:endParaRPr sz="1500">
              <a:solidFill>
                <a:schemeClr val="dk1"/>
              </a:solidFill>
            </a:endParaRPr>
          </a:p>
        </p:txBody>
      </p:sp>
      <p:pic>
        <p:nvPicPr>
          <p:cNvPr id="409" name="Google Shape;409;p64"/>
          <p:cNvPicPr preferRelativeResize="0"/>
          <p:nvPr/>
        </p:nvPicPr>
        <p:blipFill rotWithShape="1">
          <a:blip r:embed="rId4">
            <a:alphaModFix/>
          </a:blip>
          <a:srcRect b="0" l="2624" r="2624" t="0"/>
          <a:stretch/>
        </p:blipFill>
        <p:spPr>
          <a:xfrm>
            <a:off x="588750" y="112675"/>
            <a:ext cx="3174337" cy="2459075"/>
          </a:xfrm>
          <a:prstGeom prst="rect">
            <a:avLst/>
          </a:prstGeom>
          <a:noFill/>
          <a:ln>
            <a:noFill/>
          </a:ln>
        </p:spPr>
      </p:pic>
      <p:pic>
        <p:nvPicPr>
          <p:cNvPr id="410" name="Google Shape;410;p64"/>
          <p:cNvPicPr preferRelativeResize="0"/>
          <p:nvPr/>
        </p:nvPicPr>
        <p:blipFill rotWithShape="1">
          <a:blip r:embed="rId5">
            <a:alphaModFix/>
          </a:blip>
          <a:srcRect b="2927" l="0" r="0" t="2927"/>
          <a:stretch/>
        </p:blipFill>
        <p:spPr>
          <a:xfrm>
            <a:off x="588750" y="2749550"/>
            <a:ext cx="3174325" cy="226695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sp>
        <p:nvSpPr>
          <p:cNvPr id="415" name="Google Shape;415;p65"/>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Conclusion</a:t>
            </a:r>
            <a:endParaRPr b="1"/>
          </a:p>
        </p:txBody>
      </p:sp>
      <p:sp>
        <p:nvSpPr>
          <p:cNvPr id="416" name="Google Shape;416;p65"/>
          <p:cNvSpPr txBox="1"/>
          <p:nvPr>
            <p:ph idx="1" type="body"/>
          </p:nvPr>
        </p:nvSpPr>
        <p:spPr>
          <a:xfrm>
            <a:off x="311700" y="1171600"/>
            <a:ext cx="8520600" cy="33972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The melting temperature of crystalline aluminum depends on the heating rate.</a:t>
            </a:r>
            <a:endParaRPr/>
          </a:p>
          <a:p>
            <a:pPr indent="0" lvl="0" marL="457200" rtl="0" algn="l">
              <a:spcBef>
                <a:spcPts val="1200"/>
              </a:spcBef>
              <a:spcAft>
                <a:spcPts val="0"/>
              </a:spcAft>
              <a:buNone/>
            </a:pPr>
            <a:r>
              <a:t/>
            </a:r>
            <a:endParaRPr/>
          </a:p>
          <a:p>
            <a:pPr indent="-342900" lvl="0" marL="457200" rtl="0" algn="l">
              <a:spcBef>
                <a:spcPts val="1200"/>
              </a:spcBef>
              <a:spcAft>
                <a:spcPts val="0"/>
              </a:spcAft>
              <a:buSzPts val="1800"/>
              <a:buChar char="●"/>
            </a:pPr>
            <a:r>
              <a:rPr lang="en"/>
              <a:t>The melting temperature increased from 896 K to 1135 K with increasing the heating rate from 10^12 K/s to 10^14 K/s.</a:t>
            </a:r>
            <a:endParaRPr/>
          </a:p>
          <a:p>
            <a:pPr indent="0" lvl="0" marL="457200" rtl="0" algn="l">
              <a:spcBef>
                <a:spcPts val="1200"/>
              </a:spcBef>
              <a:spcAft>
                <a:spcPts val="0"/>
              </a:spcAft>
              <a:buNone/>
            </a:pPr>
            <a:r>
              <a:t/>
            </a:r>
            <a:endParaRPr/>
          </a:p>
          <a:p>
            <a:pPr indent="-342900" lvl="0" marL="457200" rtl="0" algn="l">
              <a:spcBef>
                <a:spcPts val="1200"/>
              </a:spcBef>
              <a:spcAft>
                <a:spcPts val="0"/>
              </a:spcAft>
              <a:buSzPts val="1800"/>
              <a:buChar char="●"/>
            </a:pPr>
            <a:r>
              <a:rPr lang="en"/>
              <a:t>The melted aluminum atoms crystallized to FCC structure at 462 K during cooling with a rate of 10^12 K/s. At higher cooling rates, however, amorphous-like structures formed.</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420" name="Shape 420"/>
        <p:cNvGrpSpPr/>
        <p:nvPr/>
      </p:nvGrpSpPr>
      <p:grpSpPr>
        <a:xfrm>
          <a:off x="0" y="0"/>
          <a:ext cx="0" cy="0"/>
          <a:chOff x="0" y="0"/>
          <a:chExt cx="0" cy="0"/>
        </a:xfrm>
      </p:grpSpPr>
      <p:sp>
        <p:nvSpPr>
          <p:cNvPr id="421" name="Google Shape;421;p66"/>
          <p:cNvSpPr txBox="1"/>
          <p:nvPr>
            <p:ph type="ctrTitle"/>
          </p:nvPr>
        </p:nvSpPr>
        <p:spPr>
          <a:xfrm>
            <a:off x="512700" y="1893300"/>
            <a:ext cx="8118600" cy="1522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SzPts val="990"/>
              <a:buNone/>
            </a:pPr>
            <a:r>
              <a:rPr lang="en" sz="2680"/>
              <a:t>Molecular-Dynamics Study of Mechanical Deformation in Nano-Crystalline Aluminum</a:t>
            </a:r>
            <a:endParaRPr sz="2680"/>
          </a:p>
        </p:txBody>
      </p:sp>
      <p:sp>
        <p:nvSpPr>
          <p:cNvPr id="422" name="Google Shape;422;p66"/>
          <p:cNvSpPr txBox="1"/>
          <p:nvPr>
            <p:ph idx="1" type="subTitle"/>
          </p:nvPr>
        </p:nvSpPr>
        <p:spPr>
          <a:xfrm>
            <a:off x="512700" y="3840639"/>
            <a:ext cx="8118600" cy="787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800"/>
              <a:t>K. KADAU, T.C. GERMANN, P.S. LOMDAHL, B.L. HOLIAN, D. KADAU, P. ENTEL, M. KRETH, F. WESTERHOFF, and D.E. WOLF</a:t>
            </a:r>
            <a:endParaRPr sz="1800"/>
          </a:p>
        </p:txBody>
      </p:sp>
      <p:sp>
        <p:nvSpPr>
          <p:cNvPr id="423" name="Google Shape;423;p66"/>
          <p:cNvSpPr txBox="1"/>
          <p:nvPr/>
        </p:nvSpPr>
        <p:spPr>
          <a:xfrm>
            <a:off x="0" y="140025"/>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Old Standard TT"/>
                <a:ea typeface="Old Standard TT"/>
                <a:cs typeface="Old Standard TT"/>
                <a:sym typeface="Old Standard TT"/>
              </a:rPr>
              <a:t>#Research Article 4 </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sp>
        <p:nvSpPr>
          <p:cNvPr id="428" name="Google Shape;428;p67"/>
          <p:cNvSpPr txBox="1"/>
          <p:nvPr>
            <p:ph type="ctrTitle"/>
          </p:nvPr>
        </p:nvSpPr>
        <p:spPr>
          <a:xfrm>
            <a:off x="311700" y="262375"/>
            <a:ext cx="8520600" cy="562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SzPts val="990"/>
              <a:buNone/>
            </a:pPr>
            <a:r>
              <a:rPr lang="en" sz="2188"/>
              <a:t>Introduction</a:t>
            </a:r>
            <a:endParaRPr sz="2188"/>
          </a:p>
        </p:txBody>
      </p:sp>
      <p:sp>
        <p:nvSpPr>
          <p:cNvPr id="429" name="Google Shape;429;p67"/>
          <p:cNvSpPr txBox="1"/>
          <p:nvPr>
            <p:ph idx="1" type="subTitle"/>
          </p:nvPr>
        </p:nvSpPr>
        <p:spPr>
          <a:xfrm>
            <a:off x="311700" y="985850"/>
            <a:ext cx="8520600" cy="4275600"/>
          </a:xfrm>
          <a:prstGeom prst="rect">
            <a:avLst/>
          </a:prstGeom>
        </p:spPr>
        <p:txBody>
          <a:bodyPr anchorCtr="0" anchor="t" bIns="91425" lIns="91425" spcFirstLastPara="1" rIns="91425" wrap="square" tIns="91425">
            <a:normAutofit/>
          </a:bodyPr>
          <a:lstStyle/>
          <a:p>
            <a:pPr indent="-317500" lvl="0" marL="457200" rtl="0" algn="just">
              <a:spcBef>
                <a:spcPts val="0"/>
              </a:spcBef>
              <a:spcAft>
                <a:spcPts val="0"/>
              </a:spcAft>
              <a:buClr>
                <a:schemeClr val="lt1"/>
              </a:buClr>
              <a:buSzPts val="1400"/>
              <a:buChar char="●"/>
            </a:pPr>
            <a:r>
              <a:rPr b="1" lang="en" sz="1400">
                <a:solidFill>
                  <a:schemeClr val="lt1"/>
                </a:solidFill>
              </a:rPr>
              <a:t>The Hall-Petch relation</a:t>
            </a:r>
            <a:r>
              <a:rPr lang="en" sz="1400">
                <a:solidFill>
                  <a:schemeClr val="lt1"/>
                </a:solidFill>
              </a:rPr>
              <a:t> - gives a quantitative description of an increase in the yield stress of a     polycrystalline material as its grain size decreases.</a:t>
            </a:r>
            <a:endParaRPr sz="1400">
              <a:solidFill>
                <a:schemeClr val="lt1"/>
              </a:solidFill>
            </a:endParaRPr>
          </a:p>
          <a:p>
            <a:pPr indent="0" lvl="0" marL="0" rtl="0" algn="just">
              <a:spcBef>
                <a:spcPts val="0"/>
              </a:spcBef>
              <a:spcAft>
                <a:spcPts val="0"/>
              </a:spcAft>
              <a:buNone/>
            </a:pPr>
            <a:r>
              <a:t/>
            </a:r>
            <a:endParaRPr sz="1400">
              <a:solidFill>
                <a:schemeClr val="lt1"/>
              </a:solidFill>
            </a:endParaRPr>
          </a:p>
          <a:p>
            <a:pPr indent="-317500" lvl="0" marL="457200" rtl="0" algn="l">
              <a:spcBef>
                <a:spcPts val="0"/>
              </a:spcBef>
              <a:spcAft>
                <a:spcPts val="0"/>
              </a:spcAft>
              <a:buClr>
                <a:schemeClr val="lt1"/>
              </a:buClr>
              <a:buSzPts val="1400"/>
              <a:buChar char="●"/>
            </a:pPr>
            <a:r>
              <a:rPr lang="en" sz="1400">
                <a:solidFill>
                  <a:schemeClr val="lt1"/>
                </a:solidFill>
              </a:rPr>
              <a:t>Inter grain activities such as </a:t>
            </a:r>
            <a:r>
              <a:rPr b="1" lang="en" sz="1400" u="sng">
                <a:solidFill>
                  <a:schemeClr val="lt1"/>
                </a:solidFill>
              </a:rPr>
              <a:t>rotation, sliding, and growth</a:t>
            </a:r>
            <a:r>
              <a:rPr lang="en" sz="1400">
                <a:solidFill>
                  <a:schemeClr val="lt1"/>
                </a:solidFill>
              </a:rPr>
              <a:t>.  are dominated at nano-level inverse Hall–Petch relation for Cu, Ni, and Pd for small grain sizes (d 10 nm, where d average grain size) exhibit plasticity. </a:t>
            </a:r>
            <a:endParaRPr sz="1400">
              <a:solidFill>
                <a:schemeClr val="lt1"/>
              </a:solidFill>
            </a:endParaRPr>
          </a:p>
          <a:p>
            <a:pPr indent="0" lvl="0" marL="457200" rtl="0" algn="l">
              <a:spcBef>
                <a:spcPts val="0"/>
              </a:spcBef>
              <a:spcAft>
                <a:spcPts val="0"/>
              </a:spcAft>
              <a:buNone/>
            </a:pPr>
            <a:r>
              <a:t/>
            </a:r>
            <a:endParaRPr sz="1400">
              <a:solidFill>
                <a:schemeClr val="lt1"/>
              </a:solidFill>
            </a:endParaRPr>
          </a:p>
          <a:p>
            <a:pPr indent="-317500" lvl="0" marL="457200" rtl="0" algn="l">
              <a:spcBef>
                <a:spcPts val="0"/>
              </a:spcBef>
              <a:spcAft>
                <a:spcPts val="0"/>
              </a:spcAft>
              <a:buClr>
                <a:schemeClr val="lt1"/>
              </a:buClr>
              <a:buSzPts val="1400"/>
              <a:buChar char="●"/>
            </a:pPr>
            <a:r>
              <a:rPr lang="en" sz="1400">
                <a:solidFill>
                  <a:schemeClr val="lt1"/>
                </a:solidFill>
              </a:rPr>
              <a:t>Large-scale molecular-dynamics (MD)[10] simulations, performed with the SPaSM code,[11] investigating the tensile loading of nano-crystalline Al.</a:t>
            </a:r>
            <a:endParaRPr sz="1400">
              <a:solidFill>
                <a:schemeClr val="lt1"/>
              </a:solidFill>
            </a:endParaRPr>
          </a:p>
          <a:p>
            <a:pPr indent="0" lvl="0" marL="457200" rtl="0" algn="l">
              <a:spcBef>
                <a:spcPts val="0"/>
              </a:spcBef>
              <a:spcAft>
                <a:spcPts val="0"/>
              </a:spcAft>
              <a:buNone/>
            </a:pPr>
            <a:r>
              <a:t/>
            </a:r>
            <a:endParaRPr sz="1400">
              <a:solidFill>
                <a:schemeClr val="lt1"/>
              </a:solidFill>
            </a:endParaRPr>
          </a:p>
          <a:p>
            <a:pPr indent="-317500" lvl="0" marL="457200" rtl="0" algn="l">
              <a:spcBef>
                <a:spcPts val="0"/>
              </a:spcBef>
              <a:spcAft>
                <a:spcPts val="0"/>
              </a:spcAft>
              <a:buClr>
                <a:schemeClr val="lt1"/>
              </a:buClr>
              <a:buSzPts val="1400"/>
              <a:buChar char="●"/>
            </a:pPr>
            <a:r>
              <a:rPr lang="en" sz="1400">
                <a:solidFill>
                  <a:schemeClr val="lt1"/>
                </a:solidFill>
              </a:rPr>
              <a:t>The atomic interactions were described by an embedded-atom method(EAM) potential especially designed to model Al.</a:t>
            </a:r>
            <a:endParaRPr sz="1400">
              <a:solidFill>
                <a:schemeClr val="lt1"/>
              </a:solidFill>
            </a:endParaRPr>
          </a:p>
        </p:txBody>
      </p:sp>
      <p:pic>
        <p:nvPicPr>
          <p:cNvPr id="430" name="Google Shape;430;p67"/>
          <p:cNvPicPr preferRelativeResize="0"/>
          <p:nvPr/>
        </p:nvPicPr>
        <p:blipFill>
          <a:blip r:embed="rId3">
            <a:alphaModFix/>
          </a:blip>
          <a:stretch>
            <a:fillRect/>
          </a:stretch>
        </p:blipFill>
        <p:spPr>
          <a:xfrm>
            <a:off x="2609850" y="3912375"/>
            <a:ext cx="3924300" cy="7048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23"/>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latin typeface="Calibri"/>
                <a:ea typeface="Calibri"/>
                <a:cs typeface="Calibri"/>
                <a:sym typeface="Calibri"/>
              </a:rPr>
              <a:t>Verlet Algorithm</a:t>
            </a:r>
            <a:endParaRPr b="1">
              <a:latin typeface="Calibri"/>
              <a:ea typeface="Calibri"/>
              <a:cs typeface="Calibri"/>
              <a:sym typeface="Calibri"/>
            </a:endParaRPr>
          </a:p>
        </p:txBody>
      </p:sp>
      <p:sp>
        <p:nvSpPr>
          <p:cNvPr id="131" name="Google Shape;131;p23"/>
          <p:cNvSpPr txBox="1"/>
          <p:nvPr>
            <p:ph idx="1" type="body"/>
          </p:nvPr>
        </p:nvSpPr>
        <p:spPr>
          <a:xfrm>
            <a:off x="311700" y="1171600"/>
            <a:ext cx="8520600" cy="3397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sz="1300">
              <a:latin typeface="Arial"/>
              <a:ea typeface="Arial"/>
              <a:cs typeface="Arial"/>
              <a:sym typeface="Arial"/>
            </a:endParaRPr>
          </a:p>
          <a:p>
            <a:pPr indent="0" lvl="0" marL="0" rtl="0" algn="l">
              <a:spcBef>
                <a:spcPts val="1200"/>
              </a:spcBef>
              <a:spcAft>
                <a:spcPts val="0"/>
              </a:spcAft>
              <a:buNone/>
            </a:pPr>
            <a:r>
              <a:t/>
            </a:r>
            <a:endParaRPr sz="1300">
              <a:latin typeface="Arial"/>
              <a:ea typeface="Arial"/>
              <a:cs typeface="Arial"/>
              <a:sym typeface="Arial"/>
            </a:endParaRPr>
          </a:p>
          <a:p>
            <a:pPr indent="0" lvl="0" marL="0" rtl="0" algn="l">
              <a:spcBef>
                <a:spcPts val="1200"/>
              </a:spcBef>
              <a:spcAft>
                <a:spcPts val="0"/>
              </a:spcAft>
              <a:buNone/>
            </a:pPr>
            <a:r>
              <a:t/>
            </a:r>
            <a:endParaRPr sz="1300">
              <a:latin typeface="Arial"/>
              <a:ea typeface="Arial"/>
              <a:cs typeface="Arial"/>
              <a:sym typeface="Arial"/>
            </a:endParaRPr>
          </a:p>
          <a:p>
            <a:pPr indent="0" lvl="0" marL="0" rtl="0" algn="l">
              <a:spcBef>
                <a:spcPts val="1200"/>
              </a:spcBef>
              <a:spcAft>
                <a:spcPts val="0"/>
              </a:spcAft>
              <a:buNone/>
            </a:pPr>
            <a:r>
              <a:t/>
            </a:r>
            <a:endParaRPr sz="1300">
              <a:latin typeface="Arial"/>
              <a:ea typeface="Arial"/>
              <a:cs typeface="Arial"/>
              <a:sym typeface="Arial"/>
            </a:endParaRPr>
          </a:p>
          <a:p>
            <a:pPr indent="0" lvl="0" marL="0" rtl="0" algn="l">
              <a:spcBef>
                <a:spcPts val="1200"/>
              </a:spcBef>
              <a:spcAft>
                <a:spcPts val="0"/>
              </a:spcAft>
              <a:buClr>
                <a:schemeClr val="dk1"/>
              </a:buClr>
              <a:buSzPts val="1100"/>
              <a:buFont typeface="Arial"/>
              <a:buNone/>
            </a:pPr>
            <a:r>
              <a:rPr lang="en" sz="1300" u="sng">
                <a:solidFill>
                  <a:srgbClr val="202122"/>
                </a:solidFill>
                <a:latin typeface="Arial"/>
                <a:ea typeface="Arial"/>
                <a:cs typeface="Arial"/>
                <a:sym typeface="Arial"/>
              </a:rPr>
              <a:t>General Procedure:</a:t>
            </a:r>
            <a:endParaRPr sz="1300" u="sng">
              <a:solidFill>
                <a:srgbClr val="202122"/>
              </a:solidFill>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 sz="1300">
                <a:solidFill>
                  <a:srgbClr val="202122"/>
                </a:solidFill>
                <a:latin typeface="Arial"/>
                <a:ea typeface="Arial"/>
                <a:cs typeface="Arial"/>
                <a:sym typeface="Arial"/>
              </a:rPr>
              <a:t>1)Find the position</a:t>
            </a:r>
            <a:endParaRPr sz="1300">
              <a:solidFill>
                <a:srgbClr val="202122"/>
              </a:solidFill>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 sz="1300">
                <a:solidFill>
                  <a:srgbClr val="202122"/>
                </a:solidFill>
                <a:latin typeface="Arial"/>
                <a:ea typeface="Arial"/>
                <a:cs typeface="Arial"/>
                <a:sym typeface="Arial"/>
              </a:rPr>
              <a:t>2)Find Force</a:t>
            </a:r>
            <a:endParaRPr sz="1300">
              <a:solidFill>
                <a:srgbClr val="202122"/>
              </a:solidFill>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 sz="1300">
                <a:solidFill>
                  <a:srgbClr val="202122"/>
                </a:solidFill>
                <a:latin typeface="Arial"/>
                <a:ea typeface="Arial"/>
                <a:cs typeface="Arial"/>
                <a:sym typeface="Arial"/>
              </a:rPr>
              <a:t>3)Find the Velocity and repeat</a:t>
            </a:r>
            <a:endParaRPr sz="1300">
              <a:solidFill>
                <a:srgbClr val="202122"/>
              </a:solidFill>
              <a:latin typeface="Arial"/>
              <a:ea typeface="Arial"/>
              <a:cs typeface="Arial"/>
              <a:sym typeface="Arial"/>
            </a:endParaRPr>
          </a:p>
          <a:p>
            <a:pPr indent="0" lvl="0" marL="0" rtl="0" algn="l">
              <a:spcBef>
                <a:spcPts val="0"/>
              </a:spcBef>
              <a:spcAft>
                <a:spcPts val="0"/>
              </a:spcAft>
              <a:buClr>
                <a:schemeClr val="dk1"/>
              </a:buClr>
              <a:buSzPts val="1100"/>
              <a:buFont typeface="Arial"/>
              <a:buNone/>
            </a:pPr>
            <a:r>
              <a:t/>
            </a:r>
            <a:endParaRPr sz="1300">
              <a:solidFill>
                <a:srgbClr val="202122"/>
              </a:solidFill>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 sz="1300">
                <a:solidFill>
                  <a:srgbClr val="202122"/>
                </a:solidFill>
                <a:latin typeface="Arial"/>
                <a:ea typeface="Arial"/>
                <a:cs typeface="Arial"/>
                <a:sym typeface="Arial"/>
              </a:rPr>
              <a:t>This will generate trajectories of position and velocity computed at t=0; t=delta t, t= 2*delta t, t=3*delta and so on.</a:t>
            </a:r>
            <a:endParaRPr sz="1300">
              <a:solidFill>
                <a:srgbClr val="202122"/>
              </a:solidFill>
              <a:latin typeface="Arial"/>
              <a:ea typeface="Arial"/>
              <a:cs typeface="Arial"/>
              <a:sym typeface="Arial"/>
            </a:endParaRPr>
          </a:p>
          <a:p>
            <a:pPr indent="0" lvl="0" marL="0" rtl="0" algn="l">
              <a:spcBef>
                <a:spcPts val="0"/>
              </a:spcBef>
              <a:spcAft>
                <a:spcPts val="1200"/>
              </a:spcAft>
              <a:buNone/>
            </a:pPr>
            <a:r>
              <a:t/>
            </a:r>
            <a:endParaRPr sz="1300">
              <a:latin typeface="Arial"/>
              <a:ea typeface="Arial"/>
              <a:cs typeface="Arial"/>
              <a:sym typeface="Arial"/>
            </a:endParaRPr>
          </a:p>
        </p:txBody>
      </p:sp>
      <p:pic>
        <p:nvPicPr>
          <p:cNvPr id="132" name="Google Shape;132;p23"/>
          <p:cNvPicPr preferRelativeResize="0"/>
          <p:nvPr/>
        </p:nvPicPr>
        <p:blipFill rotWithShape="1">
          <a:blip r:embed="rId3">
            <a:alphaModFix/>
          </a:blip>
          <a:srcRect b="56123" l="0" r="0" t="16810"/>
          <a:stretch/>
        </p:blipFill>
        <p:spPr>
          <a:xfrm>
            <a:off x="1698500" y="1262225"/>
            <a:ext cx="5220726" cy="904875"/>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sp>
        <p:nvSpPr>
          <p:cNvPr id="435" name="Google Shape;435;p68"/>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Computational methods</a:t>
            </a:r>
            <a:endParaRPr/>
          </a:p>
        </p:txBody>
      </p:sp>
      <p:sp>
        <p:nvSpPr>
          <p:cNvPr id="436" name="Google Shape;436;p68"/>
          <p:cNvSpPr txBox="1"/>
          <p:nvPr>
            <p:ph idx="1" type="body"/>
          </p:nvPr>
        </p:nvSpPr>
        <p:spPr>
          <a:xfrm>
            <a:off x="311700" y="1171600"/>
            <a:ext cx="8520600" cy="33972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SzPts val="1400"/>
              <a:buChar char="●"/>
            </a:pPr>
            <a:r>
              <a:rPr lang="en" sz="1400"/>
              <a:t>Two different methods were used to prepare the nanocrystalline initial sample configuration. </a:t>
            </a:r>
            <a:endParaRPr sz="1400"/>
          </a:p>
          <a:p>
            <a:pPr indent="-317500" lvl="0" marL="457200" rtl="0" algn="l">
              <a:spcBef>
                <a:spcPts val="0"/>
              </a:spcBef>
              <a:spcAft>
                <a:spcPts val="0"/>
              </a:spcAft>
              <a:buSzPts val="1400"/>
              <a:buChar char="●"/>
            </a:pPr>
            <a:r>
              <a:rPr lang="en" sz="1400"/>
              <a:t>The first method is a </a:t>
            </a:r>
            <a:r>
              <a:rPr b="1" lang="en" sz="1400" u="sng"/>
              <a:t>Voronoi construction</a:t>
            </a:r>
            <a:r>
              <a:rPr lang="en" sz="1400" u="sng"/>
              <a:t>,</a:t>
            </a:r>
            <a:r>
              <a:rPr lang="en" sz="1400"/>
              <a:t> where grain centers and orientations are randomly chosen, and a subsequent space filling, with the local orientation determined by the closest grain center.</a:t>
            </a:r>
            <a:endParaRPr sz="1400"/>
          </a:p>
          <a:p>
            <a:pPr indent="-317500" lvl="0" marL="457200" rtl="0" algn="l">
              <a:spcBef>
                <a:spcPts val="0"/>
              </a:spcBef>
              <a:spcAft>
                <a:spcPts val="0"/>
              </a:spcAft>
              <a:buSzPts val="1400"/>
              <a:buChar char="●"/>
            </a:pPr>
            <a:r>
              <a:rPr lang="en" sz="1400"/>
              <a:t>After annealing at 600 K for 22.5 ps and then equilibrating at 300 K for 22.5 ps, this method gives poly-crystalline structures with </a:t>
            </a:r>
            <a:r>
              <a:rPr b="1" lang="en" sz="1400" u="sng"/>
              <a:t>polytope </a:t>
            </a:r>
            <a:r>
              <a:rPr lang="en" sz="1400"/>
              <a:t>grains(a geometric object with flat sides).</a:t>
            </a:r>
            <a:endParaRPr sz="1400"/>
          </a:p>
          <a:p>
            <a:pPr indent="-317500" lvl="0" marL="457200" rtl="0" algn="l">
              <a:spcBef>
                <a:spcPts val="0"/>
              </a:spcBef>
              <a:spcAft>
                <a:spcPts val="0"/>
              </a:spcAft>
              <a:buSzPts val="1400"/>
              <a:buChar char="●"/>
            </a:pPr>
            <a:r>
              <a:rPr lang="en" sz="1400"/>
              <a:t>The second method is to sinter the sample from spherical nanoparticles with different diameters. As the initial configuration, we took a close-packed arrangement obtained by contact-dynamics simulations consisting of 32 nanoparticles with three different diameters having a ratio of 2:3:4.</a:t>
            </a:r>
            <a:endParaRPr sz="1400"/>
          </a:p>
          <a:p>
            <a:pPr indent="-317500" lvl="0" marL="457200" rtl="0" algn="l">
              <a:spcBef>
                <a:spcPts val="0"/>
              </a:spcBef>
              <a:spcAft>
                <a:spcPts val="0"/>
              </a:spcAft>
              <a:buSzPts val="1400"/>
              <a:buChar char="●"/>
            </a:pPr>
            <a:r>
              <a:rPr lang="en" sz="1400"/>
              <a:t>Filling those nanoparticles with a crystal of random orientation and sintering under a pressure of 1 to 2 GPa at a temperature of 600 K for 157.5 ps, followed by a relaxation at zero pressure and T 300 K for 45 ps, results in samples of different density depending on the sinter pressure and the size of the nanoparticles.</a:t>
            </a:r>
            <a:endParaRPr sz="1400"/>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sp>
        <p:nvSpPr>
          <p:cNvPr id="441" name="Google Shape;441;p69"/>
          <p:cNvSpPr txBox="1"/>
          <p:nvPr>
            <p:ph idx="1" type="body"/>
          </p:nvPr>
        </p:nvSpPr>
        <p:spPr>
          <a:xfrm>
            <a:off x="225975" y="192875"/>
            <a:ext cx="8520600" cy="43761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SzPts val="1400"/>
              <a:buChar char="●"/>
            </a:pPr>
            <a:r>
              <a:rPr lang="en" sz="1400"/>
              <a:t>Then relaxation at zero pressure and T 300 K for 45 ps, results in samples of different density depending on the sinter pressure and the size of the nanoparticles.</a:t>
            </a:r>
            <a:endParaRPr sz="1400"/>
          </a:p>
          <a:p>
            <a:pPr indent="0" lvl="0" marL="457200" rtl="0" algn="l">
              <a:spcBef>
                <a:spcPts val="1200"/>
              </a:spcBef>
              <a:spcAft>
                <a:spcPts val="0"/>
              </a:spcAft>
              <a:buNone/>
            </a:pPr>
            <a:r>
              <a:t/>
            </a:r>
            <a:endParaRPr sz="1400"/>
          </a:p>
          <a:p>
            <a:pPr indent="-317500" lvl="0" marL="457200" rtl="0" algn="l">
              <a:spcBef>
                <a:spcPts val="1200"/>
              </a:spcBef>
              <a:spcAft>
                <a:spcPts val="0"/>
              </a:spcAft>
              <a:buSzPts val="1400"/>
              <a:buChar char="●"/>
            </a:pPr>
            <a:r>
              <a:rPr lang="en" sz="1400"/>
              <a:t>It has also been pointed out that in spite of these extremely high strain rates, the Coble-creep equation describing grain boundary diffusion in coarse-grained materials can still be reproduced.</a:t>
            </a:r>
            <a:endParaRPr sz="1400"/>
          </a:p>
          <a:p>
            <a:pPr indent="0" lvl="0" marL="457200" rtl="0" algn="l">
              <a:spcBef>
                <a:spcPts val="1200"/>
              </a:spcBef>
              <a:spcAft>
                <a:spcPts val="1200"/>
              </a:spcAft>
              <a:buNone/>
            </a:pPr>
            <a:r>
              <a:t/>
            </a:r>
            <a:endParaRPr sz="1400"/>
          </a:p>
        </p:txBody>
      </p:sp>
      <p:pic>
        <p:nvPicPr>
          <p:cNvPr id="442" name="Google Shape;442;p69"/>
          <p:cNvPicPr preferRelativeResize="0"/>
          <p:nvPr/>
        </p:nvPicPr>
        <p:blipFill>
          <a:blip r:embed="rId3">
            <a:alphaModFix/>
          </a:blip>
          <a:stretch>
            <a:fillRect/>
          </a:stretch>
        </p:blipFill>
        <p:spPr>
          <a:xfrm>
            <a:off x="2005013" y="2224088"/>
            <a:ext cx="5133975" cy="695325"/>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pic>
        <p:nvPicPr>
          <p:cNvPr id="447" name="Google Shape;447;p70"/>
          <p:cNvPicPr preferRelativeResize="0"/>
          <p:nvPr/>
        </p:nvPicPr>
        <p:blipFill>
          <a:blip r:embed="rId3">
            <a:alphaModFix/>
          </a:blip>
          <a:stretch>
            <a:fillRect/>
          </a:stretch>
        </p:blipFill>
        <p:spPr>
          <a:xfrm>
            <a:off x="5906026" y="539038"/>
            <a:ext cx="2106575" cy="1737012"/>
          </a:xfrm>
          <a:prstGeom prst="rect">
            <a:avLst/>
          </a:prstGeom>
          <a:noFill/>
          <a:ln>
            <a:noFill/>
          </a:ln>
        </p:spPr>
      </p:pic>
      <p:pic>
        <p:nvPicPr>
          <p:cNvPr id="448" name="Google Shape;448;p70"/>
          <p:cNvPicPr preferRelativeResize="0"/>
          <p:nvPr/>
        </p:nvPicPr>
        <p:blipFill>
          <a:blip r:embed="rId4">
            <a:alphaModFix/>
          </a:blip>
          <a:stretch>
            <a:fillRect/>
          </a:stretch>
        </p:blipFill>
        <p:spPr>
          <a:xfrm>
            <a:off x="5906025" y="2678900"/>
            <a:ext cx="2187875" cy="1660925"/>
          </a:xfrm>
          <a:prstGeom prst="rect">
            <a:avLst/>
          </a:prstGeom>
          <a:noFill/>
          <a:ln>
            <a:noFill/>
          </a:ln>
        </p:spPr>
      </p:pic>
      <p:sp>
        <p:nvSpPr>
          <p:cNvPr id="449" name="Google Shape;449;p70"/>
          <p:cNvSpPr txBox="1"/>
          <p:nvPr/>
        </p:nvSpPr>
        <p:spPr>
          <a:xfrm>
            <a:off x="321475" y="321475"/>
            <a:ext cx="3921900" cy="6246300"/>
          </a:xfrm>
          <a:prstGeom prst="rect">
            <a:avLst/>
          </a:prstGeom>
          <a:noFill/>
          <a:ln>
            <a:noFill/>
          </a:ln>
        </p:spPr>
        <p:txBody>
          <a:bodyPr anchorCtr="0" anchor="t" bIns="91425" lIns="91425" spcFirstLastPara="1" rIns="91425" wrap="square" tIns="91425">
            <a:spAutoFit/>
          </a:bodyPr>
          <a:lstStyle/>
          <a:p>
            <a:pPr indent="-271780" lvl="0" marL="640080" rtl="0" algn="l">
              <a:lnSpc>
                <a:spcPct val="115000"/>
              </a:lnSpc>
              <a:spcBef>
                <a:spcPts val="0"/>
              </a:spcBef>
              <a:spcAft>
                <a:spcPts val="0"/>
              </a:spcAft>
              <a:buClr>
                <a:schemeClr val="dk1"/>
              </a:buClr>
              <a:buSzPts val="1400"/>
              <a:buFont typeface="Old Standard TT"/>
              <a:buChar char="●"/>
            </a:pPr>
            <a:r>
              <a:rPr b="1" lang="en" u="sng">
                <a:solidFill>
                  <a:schemeClr val="dk1"/>
                </a:solidFill>
                <a:latin typeface="Old Standard TT"/>
                <a:ea typeface="Old Standard TT"/>
                <a:cs typeface="Old Standard TT"/>
                <a:sym typeface="Old Standard TT"/>
              </a:rPr>
              <a:t>Inverse Hall–Petch behavior</a:t>
            </a:r>
            <a:r>
              <a:rPr lang="en">
                <a:solidFill>
                  <a:schemeClr val="dk1"/>
                </a:solidFill>
                <a:latin typeface="Old Standard TT"/>
                <a:ea typeface="Old Standard TT"/>
                <a:cs typeface="Old Standard TT"/>
                <a:sym typeface="Old Standard TT"/>
              </a:rPr>
              <a:t>-The tensile loading simulations show the flow stress decreasing with decreasing grain size. </a:t>
            </a:r>
            <a:endParaRPr>
              <a:solidFill>
                <a:schemeClr val="dk1"/>
              </a:solidFill>
              <a:latin typeface="Old Standard TT"/>
              <a:ea typeface="Old Standard TT"/>
              <a:cs typeface="Old Standard TT"/>
              <a:sym typeface="Old Standard TT"/>
            </a:endParaRPr>
          </a:p>
          <a:p>
            <a:pPr indent="-182880" lvl="0" marL="640080" rtl="0" algn="l">
              <a:lnSpc>
                <a:spcPct val="115000"/>
              </a:lnSpc>
              <a:spcBef>
                <a:spcPts val="1200"/>
              </a:spcBef>
              <a:spcAft>
                <a:spcPts val="0"/>
              </a:spcAft>
              <a:buNone/>
            </a:pPr>
            <a:r>
              <a:t/>
            </a:r>
            <a:endParaRPr>
              <a:solidFill>
                <a:schemeClr val="dk1"/>
              </a:solidFill>
              <a:latin typeface="Old Standard TT"/>
              <a:ea typeface="Old Standard TT"/>
              <a:cs typeface="Old Standard TT"/>
              <a:sym typeface="Old Standard TT"/>
            </a:endParaRPr>
          </a:p>
          <a:p>
            <a:pPr indent="-271780" lvl="0" marL="640080" rtl="0" algn="l">
              <a:lnSpc>
                <a:spcPct val="115000"/>
              </a:lnSpc>
              <a:spcBef>
                <a:spcPts val="1200"/>
              </a:spcBef>
              <a:spcAft>
                <a:spcPts val="0"/>
              </a:spcAft>
              <a:buClr>
                <a:schemeClr val="dk1"/>
              </a:buClr>
              <a:buSzPts val="1400"/>
              <a:buFont typeface="Old Standard TT"/>
              <a:buChar char="●"/>
            </a:pPr>
            <a:r>
              <a:rPr lang="en">
                <a:solidFill>
                  <a:schemeClr val="dk1"/>
                </a:solidFill>
                <a:latin typeface="Old Standard TT"/>
                <a:ea typeface="Old Standard TT"/>
                <a:cs typeface="Old Standard TT"/>
                <a:sym typeface="Old Standard TT"/>
              </a:rPr>
              <a:t>Grain boundary </a:t>
            </a:r>
            <a:r>
              <a:rPr b="1" lang="en" u="sng">
                <a:solidFill>
                  <a:schemeClr val="dk1"/>
                </a:solidFill>
                <a:latin typeface="Old Standard TT"/>
                <a:ea typeface="Old Standard TT"/>
                <a:cs typeface="Old Standard TT"/>
                <a:sym typeface="Old Standard TT"/>
              </a:rPr>
              <a:t>structure and thickness </a:t>
            </a:r>
            <a:r>
              <a:rPr lang="en">
                <a:solidFill>
                  <a:schemeClr val="dk1"/>
                </a:solidFill>
                <a:latin typeface="Old Standard TT"/>
                <a:ea typeface="Old Standard TT"/>
                <a:cs typeface="Old Standard TT"/>
                <a:sym typeface="Old Standard TT"/>
              </a:rPr>
              <a:t>does not change which is observed by experimental X-ray absorption fine structure techniques and by previous MD studies.</a:t>
            </a:r>
            <a:endParaRPr>
              <a:solidFill>
                <a:schemeClr val="dk1"/>
              </a:solidFill>
              <a:latin typeface="Old Standard TT"/>
              <a:ea typeface="Old Standard TT"/>
              <a:cs typeface="Old Standard TT"/>
              <a:sym typeface="Old Standard TT"/>
            </a:endParaRPr>
          </a:p>
          <a:p>
            <a:pPr indent="-182880" lvl="0" marL="640080" rtl="0" algn="l">
              <a:lnSpc>
                <a:spcPct val="115000"/>
              </a:lnSpc>
              <a:spcBef>
                <a:spcPts val="1200"/>
              </a:spcBef>
              <a:spcAft>
                <a:spcPts val="0"/>
              </a:spcAft>
              <a:buNone/>
            </a:pPr>
            <a:r>
              <a:t/>
            </a:r>
            <a:endParaRPr>
              <a:solidFill>
                <a:schemeClr val="dk1"/>
              </a:solidFill>
              <a:latin typeface="Old Standard TT"/>
              <a:ea typeface="Old Standard TT"/>
              <a:cs typeface="Old Standard TT"/>
              <a:sym typeface="Old Standard TT"/>
            </a:endParaRPr>
          </a:p>
          <a:p>
            <a:pPr indent="-271780" lvl="0" marL="640080" rtl="0" algn="l">
              <a:lnSpc>
                <a:spcPct val="115000"/>
              </a:lnSpc>
              <a:spcBef>
                <a:spcPts val="1200"/>
              </a:spcBef>
              <a:spcAft>
                <a:spcPts val="0"/>
              </a:spcAft>
              <a:buClr>
                <a:schemeClr val="dk1"/>
              </a:buClr>
              <a:buSzPts val="1400"/>
              <a:buFont typeface="Old Standard TT"/>
              <a:buChar char="●"/>
            </a:pPr>
            <a:r>
              <a:rPr lang="en">
                <a:solidFill>
                  <a:schemeClr val="dk1"/>
                </a:solidFill>
                <a:latin typeface="Old Standard TT"/>
                <a:ea typeface="Old Standard TT"/>
                <a:cs typeface="Old Standard TT"/>
                <a:sym typeface="Old Standard TT"/>
              </a:rPr>
              <a:t>Samples with larger grain sizes tend to exhibit fracture at smaller strains than do samples with smaller grains.</a:t>
            </a:r>
            <a:endParaRPr>
              <a:solidFill>
                <a:schemeClr val="dk1"/>
              </a:solidFill>
              <a:latin typeface="Old Standard TT"/>
              <a:ea typeface="Old Standard TT"/>
              <a:cs typeface="Old Standard TT"/>
              <a:sym typeface="Old Standard TT"/>
            </a:endParaRPr>
          </a:p>
          <a:p>
            <a:pPr indent="-182880" lvl="0" marL="640080" rtl="0" algn="l">
              <a:lnSpc>
                <a:spcPct val="115000"/>
              </a:lnSpc>
              <a:spcBef>
                <a:spcPts val="1200"/>
              </a:spcBef>
              <a:spcAft>
                <a:spcPts val="0"/>
              </a:spcAft>
              <a:buNone/>
            </a:pPr>
            <a:r>
              <a:t/>
            </a:r>
            <a:endParaRPr>
              <a:solidFill>
                <a:schemeClr val="dk1"/>
              </a:solidFill>
              <a:latin typeface="Old Standard TT"/>
              <a:ea typeface="Old Standard TT"/>
              <a:cs typeface="Old Standard TT"/>
              <a:sym typeface="Old Standard TT"/>
            </a:endParaRPr>
          </a:p>
          <a:p>
            <a:pPr indent="-182880" lvl="0" marL="640080" rtl="0" algn="l">
              <a:lnSpc>
                <a:spcPct val="115000"/>
              </a:lnSpc>
              <a:spcBef>
                <a:spcPts val="1200"/>
              </a:spcBef>
              <a:spcAft>
                <a:spcPts val="0"/>
              </a:spcAft>
              <a:buNone/>
            </a:pPr>
            <a:r>
              <a:t/>
            </a:r>
            <a:endParaRPr>
              <a:solidFill>
                <a:schemeClr val="dk1"/>
              </a:solidFill>
              <a:latin typeface="Old Standard TT"/>
              <a:ea typeface="Old Standard TT"/>
              <a:cs typeface="Old Standard TT"/>
              <a:sym typeface="Old Standard TT"/>
            </a:endParaRPr>
          </a:p>
          <a:p>
            <a:pPr indent="-182880" lvl="0" marL="640080" rtl="0" algn="l">
              <a:lnSpc>
                <a:spcPct val="115000"/>
              </a:lnSpc>
              <a:spcBef>
                <a:spcPts val="1200"/>
              </a:spcBef>
              <a:spcAft>
                <a:spcPts val="0"/>
              </a:spcAft>
              <a:buNone/>
            </a:pPr>
            <a:r>
              <a:t/>
            </a:r>
            <a:endParaRPr>
              <a:solidFill>
                <a:schemeClr val="dk1"/>
              </a:solidFill>
              <a:latin typeface="Old Standard TT"/>
              <a:ea typeface="Old Standard TT"/>
              <a:cs typeface="Old Standard TT"/>
              <a:sym typeface="Old Standard TT"/>
            </a:endParaRPr>
          </a:p>
          <a:p>
            <a:pPr indent="-182880" lvl="0" marL="640080" rtl="0" algn="l">
              <a:lnSpc>
                <a:spcPct val="115000"/>
              </a:lnSpc>
              <a:spcBef>
                <a:spcPts val="1200"/>
              </a:spcBef>
              <a:spcAft>
                <a:spcPts val="0"/>
              </a:spcAft>
              <a:buNone/>
            </a:pPr>
            <a:r>
              <a:t/>
            </a:r>
            <a:endParaRPr>
              <a:solidFill>
                <a:schemeClr val="dk1"/>
              </a:solidFill>
              <a:latin typeface="Old Standard TT"/>
              <a:ea typeface="Old Standard TT"/>
              <a:cs typeface="Old Standard TT"/>
              <a:sym typeface="Old Standard TT"/>
            </a:endParaRPr>
          </a:p>
          <a:p>
            <a:pPr indent="0" lvl="0" marL="0" rtl="0" algn="l">
              <a:spcBef>
                <a:spcPts val="1200"/>
              </a:spcBef>
              <a:spcAft>
                <a:spcPts val="0"/>
              </a:spcAft>
              <a:buNone/>
            </a:pPr>
            <a:r>
              <a:t/>
            </a:r>
            <a:endParaRPr>
              <a:latin typeface="Old Standard TT"/>
              <a:ea typeface="Old Standard TT"/>
              <a:cs typeface="Old Standard TT"/>
              <a:sym typeface="Old Standard TT"/>
            </a:endParaRPr>
          </a:p>
        </p:txBody>
      </p:sp>
      <p:sp>
        <p:nvSpPr>
          <p:cNvPr id="450" name="Google Shape;450;p70"/>
          <p:cNvSpPr txBox="1"/>
          <p:nvPr/>
        </p:nvSpPr>
        <p:spPr>
          <a:xfrm>
            <a:off x="3482575" y="0"/>
            <a:ext cx="2261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4A86E8"/>
                </a:solidFill>
                <a:latin typeface="Old Standard TT"/>
                <a:ea typeface="Old Standard TT"/>
                <a:cs typeface="Old Standard TT"/>
                <a:sym typeface="Old Standard TT"/>
              </a:rPr>
              <a:t>Results</a:t>
            </a:r>
            <a:endParaRPr>
              <a:solidFill>
                <a:srgbClr val="4A86E8"/>
              </a:solidFill>
              <a:latin typeface="Old Standard TT"/>
              <a:ea typeface="Old Standard TT"/>
              <a:cs typeface="Old Standard TT"/>
              <a:sym typeface="Old Standard TT"/>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sp>
        <p:nvSpPr>
          <p:cNvPr id="455" name="Google Shape;455;p71"/>
          <p:cNvSpPr txBox="1"/>
          <p:nvPr>
            <p:ph idx="1" type="subTitle"/>
          </p:nvPr>
        </p:nvSpPr>
        <p:spPr>
          <a:xfrm>
            <a:off x="265500" y="310750"/>
            <a:ext cx="4045200" cy="4179000"/>
          </a:xfrm>
          <a:prstGeom prst="rect">
            <a:avLst/>
          </a:prstGeom>
        </p:spPr>
        <p:txBody>
          <a:bodyPr anchorCtr="0" anchor="t" bIns="91425" lIns="91425" spcFirstLastPara="1" rIns="91425" wrap="square" tIns="91425">
            <a:normAutofit/>
          </a:bodyPr>
          <a:lstStyle/>
          <a:p>
            <a:pPr indent="-317500" lvl="0" marL="457200" rtl="0" algn="l">
              <a:lnSpc>
                <a:spcPct val="115000"/>
              </a:lnSpc>
              <a:spcBef>
                <a:spcPts val="0"/>
              </a:spcBef>
              <a:spcAft>
                <a:spcPts val="0"/>
              </a:spcAft>
              <a:buSzPts val="1400"/>
              <a:buChar char="●"/>
            </a:pPr>
            <a:r>
              <a:rPr lang="en" sz="1400"/>
              <a:t>The deformation mechanism for small grain sizes is related to the </a:t>
            </a:r>
            <a:r>
              <a:rPr b="1" lang="en" sz="1400" u="sng"/>
              <a:t>surface-to-volume</a:t>
            </a:r>
            <a:r>
              <a:rPr lang="en" sz="1400"/>
              <a:t> ratio of the grains, indicating the dominance of intergrain activity.</a:t>
            </a:r>
            <a:endParaRPr sz="1400"/>
          </a:p>
          <a:p>
            <a:pPr indent="0" lvl="0" marL="457200" rtl="0" algn="l">
              <a:lnSpc>
                <a:spcPct val="115000"/>
              </a:lnSpc>
              <a:spcBef>
                <a:spcPts val="1200"/>
              </a:spcBef>
              <a:spcAft>
                <a:spcPts val="0"/>
              </a:spcAft>
              <a:buNone/>
            </a:pPr>
            <a:r>
              <a:t/>
            </a:r>
            <a:endParaRPr sz="1400"/>
          </a:p>
          <a:p>
            <a:pPr indent="-317500" lvl="0" marL="457200" rtl="0" algn="l">
              <a:lnSpc>
                <a:spcPct val="115000"/>
              </a:lnSpc>
              <a:spcBef>
                <a:spcPts val="1200"/>
              </a:spcBef>
              <a:spcAft>
                <a:spcPts val="0"/>
              </a:spcAft>
              <a:buSzPts val="1400"/>
              <a:buChar char="●"/>
            </a:pPr>
            <a:r>
              <a:rPr lang="en" sz="1400"/>
              <a:t>One interesting observation is a “</a:t>
            </a:r>
            <a:r>
              <a:rPr b="1" lang="en" sz="1400" u="sng"/>
              <a:t>new mode</a:t>
            </a:r>
            <a:r>
              <a:rPr lang="en" sz="1400"/>
              <a:t>” of plasticity for the sintered samples: the more porosity the sample has, the more pronounced is the </a:t>
            </a:r>
            <a:r>
              <a:rPr b="1" lang="en" sz="1400" u="sng"/>
              <a:t>growth of pores</a:t>
            </a:r>
            <a:r>
              <a:rPr lang="en" sz="1400"/>
              <a:t> and the less pronounced are the grain boundary sliding processes. The growth of pores eventually leads to a fracture starting at pores propagating along grain boundaries.</a:t>
            </a:r>
            <a:endParaRPr sz="1400"/>
          </a:p>
          <a:p>
            <a:pPr indent="0" lvl="0" marL="0" rtl="0" algn="ctr">
              <a:spcBef>
                <a:spcPts val="1200"/>
              </a:spcBef>
              <a:spcAft>
                <a:spcPts val="0"/>
              </a:spcAft>
              <a:buNone/>
            </a:pPr>
            <a:r>
              <a:t/>
            </a:r>
            <a:endParaRPr/>
          </a:p>
        </p:txBody>
      </p:sp>
      <p:pic>
        <p:nvPicPr>
          <p:cNvPr id="456" name="Google Shape;456;p71"/>
          <p:cNvPicPr preferRelativeResize="0"/>
          <p:nvPr/>
        </p:nvPicPr>
        <p:blipFill>
          <a:blip r:embed="rId3">
            <a:alphaModFix/>
          </a:blip>
          <a:stretch>
            <a:fillRect/>
          </a:stretch>
        </p:blipFill>
        <p:spPr>
          <a:xfrm>
            <a:off x="5380225" y="1093000"/>
            <a:ext cx="2886451" cy="2638425"/>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sp>
        <p:nvSpPr>
          <p:cNvPr id="461" name="Google Shape;461;p72"/>
          <p:cNvSpPr txBox="1"/>
          <p:nvPr>
            <p:ph idx="1" type="body"/>
          </p:nvPr>
        </p:nvSpPr>
        <p:spPr>
          <a:xfrm>
            <a:off x="311700" y="2110975"/>
            <a:ext cx="8520600" cy="29508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SzPts val="1400"/>
              <a:buChar char="●"/>
            </a:pPr>
            <a:r>
              <a:rPr lang="en" sz="1400"/>
              <a:t>Flow stress increases with increasing strain rate.</a:t>
            </a:r>
            <a:endParaRPr sz="1400"/>
          </a:p>
          <a:p>
            <a:pPr indent="0" lvl="0" marL="0" rtl="0" algn="l">
              <a:spcBef>
                <a:spcPts val="1200"/>
              </a:spcBef>
              <a:spcAft>
                <a:spcPts val="0"/>
              </a:spcAft>
              <a:buNone/>
            </a:pPr>
            <a:r>
              <a:t/>
            </a:r>
            <a:endParaRPr sz="1400"/>
          </a:p>
          <a:p>
            <a:pPr indent="-317500" lvl="0" marL="457200" rtl="0" algn="l">
              <a:spcBef>
                <a:spcPts val="1200"/>
              </a:spcBef>
              <a:spcAft>
                <a:spcPts val="0"/>
              </a:spcAft>
              <a:buSzPts val="1400"/>
              <a:buChar char="●"/>
            </a:pPr>
            <a:r>
              <a:rPr lang="en" sz="1400"/>
              <a:t> In nano-regime sliding processes between the grains dominate the plastic deformation process.</a:t>
            </a:r>
            <a:endParaRPr sz="1400"/>
          </a:p>
        </p:txBody>
      </p:sp>
      <p:pic>
        <p:nvPicPr>
          <p:cNvPr id="462" name="Google Shape;462;p72"/>
          <p:cNvPicPr preferRelativeResize="0"/>
          <p:nvPr/>
        </p:nvPicPr>
        <p:blipFill>
          <a:blip r:embed="rId3">
            <a:alphaModFix/>
          </a:blip>
          <a:stretch>
            <a:fillRect/>
          </a:stretch>
        </p:blipFill>
        <p:spPr>
          <a:xfrm>
            <a:off x="476850" y="85725"/>
            <a:ext cx="8190300" cy="202525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466" name="Shape 466"/>
        <p:cNvGrpSpPr/>
        <p:nvPr/>
      </p:nvGrpSpPr>
      <p:grpSpPr>
        <a:xfrm>
          <a:off x="0" y="0"/>
          <a:ext cx="0" cy="0"/>
          <a:chOff x="0" y="0"/>
          <a:chExt cx="0" cy="0"/>
        </a:xfrm>
      </p:grpSpPr>
      <p:sp>
        <p:nvSpPr>
          <p:cNvPr id="467" name="Google Shape;467;p73"/>
          <p:cNvSpPr/>
          <p:nvPr/>
        </p:nvSpPr>
        <p:spPr>
          <a:xfrm rot="10800000">
            <a:off x="2813900" y="3696850"/>
            <a:ext cx="6093000" cy="773100"/>
          </a:xfrm>
          <a:prstGeom prst="roundRect">
            <a:avLst>
              <a:gd fmla="val 8278" name="adj"/>
            </a:avLst>
          </a:prstGeom>
          <a:solidFill>
            <a:schemeClr val="accent1"/>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73"/>
          <p:cNvSpPr txBox="1"/>
          <p:nvPr>
            <p:ph type="ctrTitle"/>
          </p:nvPr>
        </p:nvSpPr>
        <p:spPr>
          <a:xfrm>
            <a:off x="512700" y="1548875"/>
            <a:ext cx="8118600" cy="1522800"/>
          </a:xfrm>
          <a:prstGeom prst="rect">
            <a:avLst/>
          </a:prstGeom>
        </p:spPr>
        <p:txBody>
          <a:bodyPr anchorCtr="0" anchor="b" bIns="91425" lIns="91425" spcFirstLastPara="1" rIns="91425" wrap="square" tIns="91425">
            <a:normAutofit/>
          </a:bodyPr>
          <a:lstStyle/>
          <a:p>
            <a:pPr indent="0" lvl="0" marL="0" rtl="0" algn="ctr">
              <a:lnSpc>
                <a:spcPct val="60000"/>
              </a:lnSpc>
              <a:spcBef>
                <a:spcPts val="0"/>
              </a:spcBef>
              <a:spcAft>
                <a:spcPts val="0"/>
              </a:spcAft>
              <a:buNone/>
            </a:pPr>
            <a:r>
              <a:rPr lang="en" sz="4022">
                <a:latin typeface="Calibri"/>
                <a:ea typeface="Calibri"/>
                <a:cs typeface="Calibri"/>
                <a:sym typeface="Calibri"/>
              </a:rPr>
              <a:t>A</a:t>
            </a:r>
            <a:r>
              <a:rPr lang="en" sz="2522">
                <a:latin typeface="Calibri"/>
                <a:ea typeface="Calibri"/>
                <a:cs typeface="Calibri"/>
                <a:sym typeface="Calibri"/>
              </a:rPr>
              <a:t>PPLICATION OF MOLECULAR DYNAMICS IN</a:t>
            </a:r>
            <a:endParaRPr sz="2522">
              <a:latin typeface="Calibri"/>
              <a:ea typeface="Calibri"/>
              <a:cs typeface="Calibri"/>
              <a:sym typeface="Calibri"/>
            </a:endParaRPr>
          </a:p>
          <a:p>
            <a:pPr indent="0" lvl="0" marL="0" rtl="0" algn="ctr">
              <a:lnSpc>
                <a:spcPct val="60000"/>
              </a:lnSpc>
              <a:spcBef>
                <a:spcPts val="0"/>
              </a:spcBef>
              <a:spcAft>
                <a:spcPts val="0"/>
              </a:spcAft>
              <a:buNone/>
            </a:pPr>
            <a:r>
              <a:t/>
            </a:r>
            <a:endParaRPr sz="2522">
              <a:latin typeface="Calibri"/>
              <a:ea typeface="Calibri"/>
              <a:cs typeface="Calibri"/>
              <a:sym typeface="Calibri"/>
            </a:endParaRPr>
          </a:p>
          <a:p>
            <a:pPr indent="0" lvl="0" marL="0" rtl="0" algn="ctr">
              <a:lnSpc>
                <a:spcPct val="60000"/>
              </a:lnSpc>
              <a:spcBef>
                <a:spcPts val="0"/>
              </a:spcBef>
              <a:spcAft>
                <a:spcPts val="0"/>
              </a:spcAft>
              <a:buNone/>
            </a:pPr>
            <a:r>
              <a:rPr lang="en" sz="2522">
                <a:latin typeface="Calibri"/>
                <a:ea typeface="Calibri"/>
                <a:cs typeface="Calibri"/>
                <a:sym typeface="Calibri"/>
              </a:rPr>
              <a:t> NANOINDENTATION MEASUREMENT</a:t>
            </a:r>
            <a:endParaRPr sz="900">
              <a:latin typeface="Calibri"/>
              <a:ea typeface="Calibri"/>
              <a:cs typeface="Calibri"/>
              <a:sym typeface="Calibri"/>
            </a:endParaRPr>
          </a:p>
        </p:txBody>
      </p:sp>
      <p:sp>
        <p:nvSpPr>
          <p:cNvPr id="469" name="Google Shape;469;p73"/>
          <p:cNvSpPr txBox="1"/>
          <p:nvPr>
            <p:ph idx="4294967295" type="subTitle"/>
          </p:nvPr>
        </p:nvSpPr>
        <p:spPr>
          <a:xfrm>
            <a:off x="3111950" y="3696849"/>
            <a:ext cx="5496900" cy="1029900"/>
          </a:xfrm>
          <a:prstGeom prst="rect">
            <a:avLst/>
          </a:prstGeom>
        </p:spPr>
        <p:txBody>
          <a:bodyPr anchorCtr="0" anchor="t" bIns="91425" lIns="91425" spcFirstLastPara="1" rIns="91425" wrap="square" tIns="91425">
            <a:normAutofit fontScale="85000" lnSpcReduction="20000"/>
          </a:bodyPr>
          <a:lstStyle/>
          <a:p>
            <a:pPr indent="0" lvl="0" marL="0" rtl="0" algn="ctr">
              <a:spcBef>
                <a:spcPts val="0"/>
              </a:spcBef>
              <a:spcAft>
                <a:spcPts val="0"/>
              </a:spcAft>
              <a:buNone/>
            </a:pPr>
            <a:r>
              <a:rPr lang="en" sz="1800">
                <a:latin typeface="Calibri"/>
                <a:ea typeface="Calibri"/>
                <a:cs typeface="Calibri"/>
                <a:sym typeface="Calibri"/>
              </a:rPr>
              <a:t>The most popular method for determining thin film characteristics like Young’s Modulus and hardness i</a:t>
            </a:r>
            <a:r>
              <a:rPr lang="en">
                <a:latin typeface="Calibri"/>
                <a:ea typeface="Calibri"/>
                <a:cs typeface="Calibri"/>
                <a:sym typeface="Calibri"/>
              </a:rPr>
              <a:t>n </a:t>
            </a:r>
            <a:r>
              <a:rPr b="1" i="1" lang="en" sz="1800">
                <a:latin typeface="Calibri"/>
                <a:ea typeface="Calibri"/>
                <a:cs typeface="Calibri"/>
                <a:sym typeface="Calibri"/>
              </a:rPr>
              <a:t>Nanoindentation</a:t>
            </a:r>
            <a:endParaRPr b="1" i="1" sz="1800">
              <a:latin typeface="Calibri"/>
              <a:ea typeface="Calibri"/>
              <a:cs typeface="Calibri"/>
              <a:sym typeface="Calibri"/>
            </a:endParaRPr>
          </a:p>
          <a:p>
            <a:pPr indent="0" lvl="0" marL="0" rtl="0" algn="l">
              <a:spcBef>
                <a:spcPts val="1200"/>
              </a:spcBef>
              <a:spcAft>
                <a:spcPts val="1200"/>
              </a:spcAft>
              <a:buNone/>
            </a:pPr>
            <a:r>
              <a:t/>
            </a:r>
            <a:endParaRPr b="1" i="1">
              <a:latin typeface="Calibri"/>
              <a:ea typeface="Calibri"/>
              <a:cs typeface="Calibri"/>
              <a:sym typeface="Calibri"/>
            </a:endParaRPr>
          </a:p>
        </p:txBody>
      </p:sp>
      <p:sp>
        <p:nvSpPr>
          <p:cNvPr id="470" name="Google Shape;470;p73"/>
          <p:cNvSpPr txBox="1"/>
          <p:nvPr/>
        </p:nvSpPr>
        <p:spPr>
          <a:xfrm>
            <a:off x="-183675" y="3378350"/>
            <a:ext cx="36891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500">
                <a:solidFill>
                  <a:schemeClr val="lt1"/>
                </a:solidFill>
                <a:latin typeface="Calibri"/>
                <a:ea typeface="Calibri"/>
                <a:cs typeface="Calibri"/>
                <a:sym typeface="Calibri"/>
              </a:rPr>
              <a:t>Sejal Kotian</a:t>
            </a:r>
            <a:endParaRPr sz="1500">
              <a:solidFill>
                <a:schemeClr val="lt1"/>
              </a:solidFill>
              <a:latin typeface="Calibri"/>
              <a:ea typeface="Calibri"/>
              <a:cs typeface="Calibri"/>
              <a:sym typeface="Calibri"/>
            </a:endParaRPr>
          </a:p>
          <a:p>
            <a:pPr indent="0" lvl="0" marL="0" rtl="0" algn="ctr">
              <a:spcBef>
                <a:spcPts val="0"/>
              </a:spcBef>
              <a:spcAft>
                <a:spcPts val="0"/>
              </a:spcAft>
              <a:buNone/>
            </a:pPr>
            <a:r>
              <a:rPr lang="en" sz="1500">
                <a:solidFill>
                  <a:schemeClr val="lt1"/>
                </a:solidFill>
                <a:latin typeface="Calibri"/>
                <a:ea typeface="Calibri"/>
                <a:cs typeface="Calibri"/>
                <a:sym typeface="Calibri"/>
              </a:rPr>
              <a:t>200005042</a:t>
            </a:r>
            <a:endParaRPr sz="1500">
              <a:solidFill>
                <a:schemeClr val="lt1"/>
              </a:solidFill>
              <a:latin typeface="Calibri"/>
              <a:ea typeface="Calibri"/>
              <a:cs typeface="Calibri"/>
              <a:sym typeface="Calibri"/>
            </a:endParaRPr>
          </a:p>
        </p:txBody>
      </p:sp>
      <p:sp>
        <p:nvSpPr>
          <p:cNvPr id="471" name="Google Shape;471;p73"/>
          <p:cNvSpPr txBox="1"/>
          <p:nvPr/>
        </p:nvSpPr>
        <p:spPr>
          <a:xfrm>
            <a:off x="375050" y="252575"/>
            <a:ext cx="2395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highlight>
                  <a:schemeClr val="accent1"/>
                </a:highlight>
                <a:latin typeface="Old Standard TT"/>
                <a:ea typeface="Old Standard TT"/>
                <a:cs typeface="Old Standard TT"/>
                <a:sym typeface="Old Standard TT"/>
              </a:rPr>
              <a:t>Research Article 5</a:t>
            </a:r>
            <a:endParaRPr>
              <a:highlight>
                <a:schemeClr val="accent1"/>
              </a:highlight>
              <a:latin typeface="Old Standard TT"/>
              <a:ea typeface="Old Standard TT"/>
              <a:cs typeface="Old Standard TT"/>
              <a:sym typeface="Old Standard TT"/>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475" name="Shape 475"/>
        <p:cNvGrpSpPr/>
        <p:nvPr/>
      </p:nvGrpSpPr>
      <p:grpSpPr>
        <a:xfrm>
          <a:off x="0" y="0"/>
          <a:ext cx="0" cy="0"/>
          <a:chOff x="0" y="0"/>
          <a:chExt cx="0" cy="0"/>
        </a:xfrm>
      </p:grpSpPr>
      <p:sp>
        <p:nvSpPr>
          <p:cNvPr id="476" name="Google Shape;476;p74"/>
          <p:cNvSpPr/>
          <p:nvPr/>
        </p:nvSpPr>
        <p:spPr>
          <a:xfrm rot="10800000">
            <a:off x="1216500" y="1094550"/>
            <a:ext cx="6711000" cy="3758100"/>
          </a:xfrm>
          <a:prstGeom prst="roundRect">
            <a:avLst>
              <a:gd fmla="val 8278" name="adj"/>
            </a:avLst>
          </a:prstGeom>
          <a:solidFill>
            <a:schemeClr val="dk1"/>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74"/>
          <p:cNvSpPr/>
          <p:nvPr/>
        </p:nvSpPr>
        <p:spPr>
          <a:xfrm rot="10800000">
            <a:off x="451675" y="244175"/>
            <a:ext cx="7875900" cy="609600"/>
          </a:xfrm>
          <a:prstGeom prst="roundRect">
            <a:avLst>
              <a:gd fmla="val 20280" name="adj"/>
            </a:avLst>
          </a:prstGeom>
          <a:solidFill>
            <a:schemeClr val="accent1"/>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74"/>
          <p:cNvSpPr txBox="1"/>
          <p:nvPr>
            <p:ph type="title"/>
          </p:nvPr>
        </p:nvSpPr>
        <p:spPr>
          <a:xfrm>
            <a:off x="551100" y="242375"/>
            <a:ext cx="8006100" cy="613200"/>
          </a:xfrm>
          <a:prstGeom prst="rect">
            <a:avLst/>
          </a:prstGeom>
          <a:solidFill>
            <a:schemeClr val="accent1"/>
          </a:solidFill>
        </p:spPr>
        <p:txBody>
          <a:bodyPr anchorCtr="0" anchor="t" bIns="91425" lIns="91425" spcFirstLastPara="1" rIns="91425" wrap="square" tIns="91425">
            <a:normAutofit/>
          </a:bodyPr>
          <a:lstStyle/>
          <a:p>
            <a:pPr indent="0" lvl="0" marL="457200" rtl="0" algn="ctr">
              <a:lnSpc>
                <a:spcPct val="60000"/>
              </a:lnSpc>
              <a:spcBef>
                <a:spcPts val="0"/>
              </a:spcBef>
              <a:spcAft>
                <a:spcPts val="0"/>
              </a:spcAft>
              <a:buNone/>
            </a:pPr>
            <a:r>
              <a:rPr b="1" lang="en" sz="2000">
                <a:latin typeface="Calibri"/>
                <a:ea typeface="Calibri"/>
                <a:cs typeface="Calibri"/>
                <a:sym typeface="Calibri"/>
              </a:rPr>
              <a:t>Molecular Dynamics Analysis of Temperature Effects on Indentation Measurements</a:t>
            </a:r>
            <a:endParaRPr b="1" sz="2000">
              <a:latin typeface="Calibri"/>
              <a:ea typeface="Calibri"/>
              <a:cs typeface="Calibri"/>
              <a:sym typeface="Calibri"/>
            </a:endParaRPr>
          </a:p>
        </p:txBody>
      </p:sp>
      <p:pic>
        <p:nvPicPr>
          <p:cNvPr id="479" name="Google Shape;479;p74"/>
          <p:cNvPicPr preferRelativeResize="0"/>
          <p:nvPr/>
        </p:nvPicPr>
        <p:blipFill>
          <a:blip r:embed="rId3">
            <a:alphaModFix/>
          </a:blip>
          <a:stretch>
            <a:fillRect/>
          </a:stretch>
        </p:blipFill>
        <p:spPr>
          <a:xfrm>
            <a:off x="1844600" y="1293525"/>
            <a:ext cx="5350176" cy="3314201"/>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483" name="Shape 483"/>
        <p:cNvGrpSpPr/>
        <p:nvPr/>
      </p:nvGrpSpPr>
      <p:grpSpPr>
        <a:xfrm>
          <a:off x="0" y="0"/>
          <a:ext cx="0" cy="0"/>
          <a:chOff x="0" y="0"/>
          <a:chExt cx="0" cy="0"/>
        </a:xfrm>
      </p:grpSpPr>
      <p:sp>
        <p:nvSpPr>
          <p:cNvPr id="484" name="Google Shape;484;p75"/>
          <p:cNvSpPr/>
          <p:nvPr/>
        </p:nvSpPr>
        <p:spPr>
          <a:xfrm>
            <a:off x="214325" y="551100"/>
            <a:ext cx="4357800" cy="3888300"/>
          </a:xfrm>
          <a:prstGeom prst="roundRect">
            <a:avLst>
              <a:gd fmla="val 8278" name="adj"/>
            </a:avLst>
          </a:prstGeom>
          <a:solidFill>
            <a:schemeClr val="accent1"/>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75"/>
          <p:cNvSpPr/>
          <p:nvPr/>
        </p:nvSpPr>
        <p:spPr>
          <a:xfrm>
            <a:off x="4716000" y="551100"/>
            <a:ext cx="4017300" cy="3888300"/>
          </a:xfrm>
          <a:prstGeom prst="roundRect">
            <a:avLst>
              <a:gd fmla="val 8278" name="adj"/>
            </a:avLst>
          </a:prstGeom>
          <a:solidFill>
            <a:schemeClr val="dk1"/>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75"/>
          <p:cNvSpPr txBox="1"/>
          <p:nvPr>
            <p:ph type="title"/>
          </p:nvPr>
        </p:nvSpPr>
        <p:spPr>
          <a:xfrm>
            <a:off x="447425" y="644050"/>
            <a:ext cx="3891600" cy="6132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b="1" lang="en" sz="2800">
                <a:latin typeface="Calibri"/>
                <a:ea typeface="Calibri"/>
                <a:cs typeface="Calibri"/>
                <a:sym typeface="Calibri"/>
              </a:rPr>
              <a:t>Simulation Model</a:t>
            </a:r>
            <a:endParaRPr b="1" sz="2800">
              <a:latin typeface="Calibri"/>
              <a:ea typeface="Calibri"/>
              <a:cs typeface="Calibri"/>
              <a:sym typeface="Calibri"/>
            </a:endParaRPr>
          </a:p>
        </p:txBody>
      </p:sp>
      <p:sp>
        <p:nvSpPr>
          <p:cNvPr id="487" name="Google Shape;487;p75"/>
          <p:cNvSpPr txBox="1"/>
          <p:nvPr>
            <p:ph idx="4294967295" type="subTitle"/>
          </p:nvPr>
        </p:nvSpPr>
        <p:spPr>
          <a:xfrm>
            <a:off x="501875" y="1454275"/>
            <a:ext cx="3891600" cy="2640600"/>
          </a:xfrm>
          <a:prstGeom prst="rect">
            <a:avLst/>
          </a:prstGeom>
        </p:spPr>
        <p:txBody>
          <a:bodyPr anchorCtr="0" anchor="t" bIns="91425" lIns="91425" spcFirstLastPara="1" rIns="91425" wrap="square" tIns="91425">
            <a:normAutofit fontScale="85000" lnSpcReduction="20000"/>
          </a:bodyPr>
          <a:lstStyle/>
          <a:p>
            <a:pPr indent="0" lvl="0" marL="457200" rtl="0" algn="l">
              <a:spcBef>
                <a:spcPts val="0"/>
              </a:spcBef>
              <a:spcAft>
                <a:spcPts val="0"/>
              </a:spcAft>
              <a:buNone/>
            </a:pPr>
            <a:r>
              <a:rPr lang="en">
                <a:latin typeface="Calibri"/>
                <a:ea typeface="Calibri"/>
                <a:cs typeface="Calibri"/>
                <a:sym typeface="Calibri"/>
              </a:rPr>
              <a:t>A sample and tool are assumed to consist, respectively, of monocrystalline copper and rigid diamond.</a:t>
            </a:r>
            <a:endParaRPr>
              <a:latin typeface="Calibri"/>
              <a:ea typeface="Calibri"/>
              <a:cs typeface="Calibri"/>
              <a:sym typeface="Calibri"/>
            </a:endParaRPr>
          </a:p>
          <a:p>
            <a:pPr indent="0" lvl="0" marL="0" rtl="0" algn="l">
              <a:spcBef>
                <a:spcPts val="1200"/>
              </a:spcBef>
              <a:spcAft>
                <a:spcPts val="0"/>
              </a:spcAft>
              <a:buNone/>
            </a:pPr>
            <a:r>
              <a:t/>
            </a:r>
            <a:endParaRPr sz="1400">
              <a:solidFill>
                <a:srgbClr val="000000"/>
              </a:solidFill>
              <a:latin typeface="Calibri"/>
              <a:ea typeface="Calibri"/>
              <a:cs typeface="Calibri"/>
              <a:sym typeface="Calibri"/>
            </a:endParaRPr>
          </a:p>
          <a:p>
            <a:pPr indent="0" lvl="0" marL="457200" rtl="0" algn="l">
              <a:spcBef>
                <a:spcPts val="1200"/>
              </a:spcBef>
              <a:spcAft>
                <a:spcPts val="0"/>
              </a:spcAft>
              <a:buNone/>
            </a:pPr>
            <a:r>
              <a:rPr lang="en">
                <a:latin typeface="Calibri"/>
                <a:ea typeface="Calibri"/>
                <a:cs typeface="Calibri"/>
                <a:sym typeface="Calibri"/>
              </a:rPr>
              <a:t>Periodic boundary conditions are used in transverse (x and y) directions and the bottom three layers of atoms of copper are fixed in space.</a:t>
            </a:r>
            <a:endParaRPr>
              <a:latin typeface="Calibri"/>
              <a:ea typeface="Calibri"/>
              <a:cs typeface="Calibri"/>
              <a:sym typeface="Calibri"/>
            </a:endParaRPr>
          </a:p>
          <a:p>
            <a:pPr indent="0" lvl="0" marL="457200" rtl="0" algn="l">
              <a:spcBef>
                <a:spcPts val="1200"/>
              </a:spcBef>
              <a:spcAft>
                <a:spcPts val="1200"/>
              </a:spcAft>
              <a:buNone/>
            </a:pPr>
            <a:r>
              <a:t/>
            </a:r>
            <a:endParaRPr>
              <a:latin typeface="Calibri"/>
              <a:ea typeface="Calibri"/>
              <a:cs typeface="Calibri"/>
              <a:sym typeface="Calibri"/>
            </a:endParaRPr>
          </a:p>
        </p:txBody>
      </p:sp>
      <p:pic>
        <p:nvPicPr>
          <p:cNvPr id="488" name="Google Shape;488;p75"/>
          <p:cNvPicPr preferRelativeResize="0"/>
          <p:nvPr/>
        </p:nvPicPr>
        <p:blipFill>
          <a:blip r:embed="rId3">
            <a:alphaModFix/>
          </a:blip>
          <a:stretch>
            <a:fillRect/>
          </a:stretch>
        </p:blipFill>
        <p:spPr>
          <a:xfrm>
            <a:off x="4864475" y="864900"/>
            <a:ext cx="3736225" cy="3281375"/>
          </a:xfrm>
          <a:prstGeom prst="rect">
            <a:avLst/>
          </a:prstGeom>
          <a:noFill/>
          <a:ln>
            <a:noFill/>
          </a:ln>
        </p:spPr>
      </p:pic>
      <p:sp>
        <p:nvSpPr>
          <p:cNvPr id="489" name="Google Shape;489;p75"/>
          <p:cNvSpPr/>
          <p:nvPr/>
        </p:nvSpPr>
        <p:spPr>
          <a:xfrm>
            <a:off x="539200" y="1565825"/>
            <a:ext cx="448200" cy="477900"/>
          </a:xfrm>
          <a:prstGeom prst="roundRect">
            <a:avLst>
              <a:gd fmla="val 8278" name="adj"/>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500">
                <a:solidFill>
                  <a:schemeClr val="lt1"/>
                </a:solidFill>
                <a:latin typeface="Dosis"/>
                <a:ea typeface="Dosis"/>
                <a:cs typeface="Dosis"/>
                <a:sym typeface="Dosis"/>
              </a:rPr>
              <a:t>1</a:t>
            </a:r>
            <a:endParaRPr/>
          </a:p>
        </p:txBody>
      </p:sp>
      <p:sp>
        <p:nvSpPr>
          <p:cNvPr id="490" name="Google Shape;490;p75"/>
          <p:cNvSpPr/>
          <p:nvPr/>
        </p:nvSpPr>
        <p:spPr>
          <a:xfrm>
            <a:off x="501875" y="2652000"/>
            <a:ext cx="448200" cy="477900"/>
          </a:xfrm>
          <a:prstGeom prst="roundRect">
            <a:avLst>
              <a:gd fmla="val 8278" name="adj"/>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500">
                <a:solidFill>
                  <a:schemeClr val="lt1"/>
                </a:solidFill>
                <a:latin typeface="Dosis"/>
                <a:ea typeface="Dosis"/>
                <a:cs typeface="Dosis"/>
                <a:sym typeface="Dosis"/>
              </a:rPr>
              <a:t>2</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494" name="Shape 494"/>
        <p:cNvGrpSpPr/>
        <p:nvPr/>
      </p:nvGrpSpPr>
      <p:grpSpPr>
        <a:xfrm>
          <a:off x="0" y="0"/>
          <a:ext cx="0" cy="0"/>
          <a:chOff x="0" y="0"/>
          <a:chExt cx="0" cy="0"/>
        </a:xfrm>
      </p:grpSpPr>
      <p:sp>
        <p:nvSpPr>
          <p:cNvPr id="495" name="Google Shape;495;p76"/>
          <p:cNvSpPr/>
          <p:nvPr/>
        </p:nvSpPr>
        <p:spPr>
          <a:xfrm>
            <a:off x="214325" y="551100"/>
            <a:ext cx="4357800" cy="3888300"/>
          </a:xfrm>
          <a:prstGeom prst="roundRect">
            <a:avLst>
              <a:gd fmla="val 8278" name="adj"/>
            </a:avLst>
          </a:prstGeom>
          <a:solidFill>
            <a:schemeClr val="accent1"/>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76"/>
          <p:cNvSpPr/>
          <p:nvPr/>
        </p:nvSpPr>
        <p:spPr>
          <a:xfrm>
            <a:off x="4716000" y="551100"/>
            <a:ext cx="4017300" cy="3888300"/>
          </a:xfrm>
          <a:prstGeom prst="roundRect">
            <a:avLst>
              <a:gd fmla="val 8278" name="adj"/>
            </a:avLst>
          </a:prstGeom>
          <a:solidFill>
            <a:schemeClr val="dk1"/>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76"/>
          <p:cNvSpPr txBox="1"/>
          <p:nvPr>
            <p:ph type="title"/>
          </p:nvPr>
        </p:nvSpPr>
        <p:spPr>
          <a:xfrm>
            <a:off x="333275" y="590450"/>
            <a:ext cx="4119900" cy="6132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b="1" lang="en" sz="2800">
                <a:latin typeface="Calibri"/>
                <a:ea typeface="Calibri"/>
                <a:cs typeface="Calibri"/>
                <a:sym typeface="Calibri"/>
              </a:rPr>
              <a:t>Simulation Model…Contd</a:t>
            </a:r>
            <a:endParaRPr b="1" sz="2800">
              <a:latin typeface="Calibri"/>
              <a:ea typeface="Calibri"/>
              <a:cs typeface="Calibri"/>
              <a:sym typeface="Calibri"/>
            </a:endParaRPr>
          </a:p>
        </p:txBody>
      </p:sp>
      <p:sp>
        <p:nvSpPr>
          <p:cNvPr id="498" name="Google Shape;498;p76"/>
          <p:cNvSpPr txBox="1"/>
          <p:nvPr>
            <p:ph idx="4294967295" type="subTitle"/>
          </p:nvPr>
        </p:nvSpPr>
        <p:spPr>
          <a:xfrm>
            <a:off x="447425" y="1305000"/>
            <a:ext cx="3891600" cy="2380500"/>
          </a:xfrm>
          <a:prstGeom prst="rect">
            <a:avLst/>
          </a:prstGeom>
        </p:spPr>
        <p:txBody>
          <a:bodyPr anchorCtr="0" anchor="t" bIns="91425" lIns="91425" spcFirstLastPara="1" rIns="91425" wrap="square" tIns="91425">
            <a:normAutofit fontScale="85000" lnSpcReduction="10000"/>
          </a:bodyPr>
          <a:lstStyle/>
          <a:p>
            <a:pPr indent="0" lvl="0" marL="457200" rtl="0" algn="l">
              <a:spcBef>
                <a:spcPts val="0"/>
              </a:spcBef>
              <a:spcAft>
                <a:spcPts val="0"/>
              </a:spcAft>
              <a:buNone/>
            </a:pPr>
            <a:r>
              <a:rPr lang="en">
                <a:latin typeface="Calibri"/>
                <a:ea typeface="Calibri"/>
                <a:cs typeface="Calibri"/>
                <a:sym typeface="Calibri"/>
              </a:rPr>
              <a:t>Interatomic forces between the atoms are modeled using the Morse Potential</a:t>
            </a:r>
            <a:endParaRPr>
              <a:latin typeface="Calibri"/>
              <a:ea typeface="Calibri"/>
              <a:cs typeface="Calibri"/>
              <a:sym typeface="Calibri"/>
            </a:endParaRPr>
          </a:p>
          <a:p>
            <a:pPr indent="0" lvl="0" marL="457200" rtl="0" algn="l">
              <a:spcBef>
                <a:spcPts val="1200"/>
              </a:spcBef>
              <a:spcAft>
                <a:spcPts val="0"/>
              </a:spcAft>
              <a:buNone/>
            </a:pPr>
            <a:r>
              <a:t/>
            </a:r>
            <a:endParaRPr>
              <a:latin typeface="Calibri"/>
              <a:ea typeface="Calibri"/>
              <a:cs typeface="Calibri"/>
              <a:sym typeface="Calibri"/>
            </a:endParaRPr>
          </a:p>
          <a:p>
            <a:pPr indent="0" lvl="0" marL="457200" rtl="0" algn="l">
              <a:spcBef>
                <a:spcPts val="1200"/>
              </a:spcBef>
              <a:spcAft>
                <a:spcPts val="0"/>
              </a:spcAft>
              <a:buNone/>
            </a:pPr>
            <a:r>
              <a:rPr lang="en">
                <a:latin typeface="Calibri"/>
                <a:ea typeface="Calibri"/>
                <a:cs typeface="Calibri"/>
                <a:sym typeface="Calibri"/>
              </a:rPr>
              <a:t>The force acting on an individual atom is obtained by summing the forces contributed by the surrounding atoms</a:t>
            </a:r>
            <a:endParaRPr>
              <a:latin typeface="Calibri"/>
              <a:ea typeface="Calibri"/>
              <a:cs typeface="Calibri"/>
              <a:sym typeface="Calibri"/>
            </a:endParaRPr>
          </a:p>
          <a:p>
            <a:pPr indent="0" lvl="0" marL="457200" rtl="0" algn="l">
              <a:spcBef>
                <a:spcPts val="1200"/>
              </a:spcBef>
              <a:spcAft>
                <a:spcPts val="1200"/>
              </a:spcAft>
              <a:buNone/>
            </a:pPr>
            <a:r>
              <a:t/>
            </a:r>
            <a:endParaRPr>
              <a:latin typeface="Calibri"/>
              <a:ea typeface="Calibri"/>
              <a:cs typeface="Calibri"/>
              <a:sym typeface="Calibri"/>
            </a:endParaRPr>
          </a:p>
        </p:txBody>
      </p:sp>
      <p:pic>
        <p:nvPicPr>
          <p:cNvPr id="499" name="Google Shape;499;p76"/>
          <p:cNvPicPr preferRelativeResize="0"/>
          <p:nvPr/>
        </p:nvPicPr>
        <p:blipFill>
          <a:blip r:embed="rId3">
            <a:alphaModFix/>
          </a:blip>
          <a:stretch>
            <a:fillRect/>
          </a:stretch>
        </p:blipFill>
        <p:spPr>
          <a:xfrm>
            <a:off x="4864475" y="864900"/>
            <a:ext cx="3736225" cy="3281375"/>
          </a:xfrm>
          <a:prstGeom prst="rect">
            <a:avLst/>
          </a:prstGeom>
          <a:noFill/>
          <a:ln>
            <a:noFill/>
          </a:ln>
        </p:spPr>
      </p:pic>
      <p:sp>
        <p:nvSpPr>
          <p:cNvPr id="500" name="Google Shape;500;p76"/>
          <p:cNvSpPr/>
          <p:nvPr/>
        </p:nvSpPr>
        <p:spPr>
          <a:xfrm>
            <a:off x="448300" y="1474000"/>
            <a:ext cx="448200" cy="477900"/>
          </a:xfrm>
          <a:prstGeom prst="roundRect">
            <a:avLst>
              <a:gd fmla="val 8278" name="adj"/>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500">
                <a:solidFill>
                  <a:schemeClr val="lt1"/>
                </a:solidFill>
                <a:latin typeface="Dosis"/>
                <a:ea typeface="Dosis"/>
                <a:cs typeface="Dosis"/>
                <a:sym typeface="Dosis"/>
              </a:rPr>
              <a:t>3</a:t>
            </a:r>
            <a:endParaRPr/>
          </a:p>
        </p:txBody>
      </p:sp>
      <p:sp>
        <p:nvSpPr>
          <p:cNvPr id="501" name="Google Shape;501;p76"/>
          <p:cNvSpPr/>
          <p:nvPr/>
        </p:nvSpPr>
        <p:spPr>
          <a:xfrm>
            <a:off x="448300" y="2432275"/>
            <a:ext cx="448200" cy="477900"/>
          </a:xfrm>
          <a:prstGeom prst="roundRect">
            <a:avLst>
              <a:gd fmla="val 8278" name="adj"/>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500">
                <a:solidFill>
                  <a:schemeClr val="lt1"/>
                </a:solidFill>
                <a:latin typeface="Dosis"/>
                <a:ea typeface="Dosis"/>
                <a:cs typeface="Dosis"/>
                <a:sym typeface="Dosis"/>
              </a:rPr>
              <a:t>4</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505" name="Shape 505"/>
        <p:cNvGrpSpPr/>
        <p:nvPr/>
      </p:nvGrpSpPr>
      <p:grpSpPr>
        <a:xfrm>
          <a:off x="0" y="0"/>
          <a:ext cx="0" cy="0"/>
          <a:chOff x="0" y="0"/>
          <a:chExt cx="0" cy="0"/>
        </a:xfrm>
      </p:grpSpPr>
      <p:sp>
        <p:nvSpPr>
          <p:cNvPr id="506" name="Google Shape;506;p77"/>
          <p:cNvSpPr/>
          <p:nvPr/>
        </p:nvSpPr>
        <p:spPr>
          <a:xfrm>
            <a:off x="546350" y="814800"/>
            <a:ext cx="3881700" cy="3513900"/>
          </a:xfrm>
          <a:prstGeom prst="roundRect">
            <a:avLst>
              <a:gd fmla="val 8278" name="adj"/>
            </a:avLst>
          </a:prstGeom>
          <a:solidFill>
            <a:schemeClr val="accent1"/>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77"/>
          <p:cNvSpPr/>
          <p:nvPr/>
        </p:nvSpPr>
        <p:spPr>
          <a:xfrm>
            <a:off x="4715963" y="814800"/>
            <a:ext cx="3881700" cy="3513900"/>
          </a:xfrm>
          <a:prstGeom prst="roundRect">
            <a:avLst>
              <a:gd fmla="val 8278" name="adj"/>
            </a:avLst>
          </a:prstGeom>
          <a:solidFill>
            <a:schemeClr val="accent1"/>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77"/>
          <p:cNvSpPr txBox="1"/>
          <p:nvPr>
            <p:ph type="title"/>
          </p:nvPr>
        </p:nvSpPr>
        <p:spPr>
          <a:xfrm>
            <a:off x="531675" y="1130000"/>
            <a:ext cx="3708600" cy="6132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SzPts val="990"/>
              <a:buNone/>
            </a:pPr>
            <a:r>
              <a:rPr b="1" lang="en" sz="2800">
                <a:latin typeface="Calibri"/>
                <a:ea typeface="Calibri"/>
                <a:cs typeface="Calibri"/>
                <a:sym typeface="Calibri"/>
              </a:rPr>
              <a:t>   </a:t>
            </a:r>
            <a:r>
              <a:rPr b="1" lang="en" sz="2800">
                <a:latin typeface="Calibri"/>
                <a:ea typeface="Calibri"/>
                <a:cs typeface="Calibri"/>
                <a:sym typeface="Calibri"/>
              </a:rPr>
              <a:t>Morse Potential</a:t>
            </a:r>
            <a:endParaRPr b="1" sz="2800">
              <a:latin typeface="Calibri"/>
              <a:ea typeface="Calibri"/>
              <a:cs typeface="Calibri"/>
              <a:sym typeface="Calibri"/>
            </a:endParaRPr>
          </a:p>
        </p:txBody>
      </p:sp>
      <p:sp>
        <p:nvSpPr>
          <p:cNvPr id="509" name="Google Shape;509;p77"/>
          <p:cNvSpPr txBox="1"/>
          <p:nvPr>
            <p:ph idx="4294967295" type="subTitle"/>
          </p:nvPr>
        </p:nvSpPr>
        <p:spPr>
          <a:xfrm>
            <a:off x="713300" y="1901150"/>
            <a:ext cx="3547800" cy="1426500"/>
          </a:xfrm>
          <a:prstGeom prst="rect">
            <a:avLst/>
          </a:prstGeom>
        </p:spPr>
        <p:txBody>
          <a:bodyPr anchorCtr="0" anchor="t" bIns="91425" lIns="91425" spcFirstLastPara="1" rIns="91425" wrap="square" tIns="91425">
            <a:normAutofit fontScale="92500" lnSpcReduction="10000"/>
          </a:bodyPr>
          <a:lstStyle/>
          <a:p>
            <a:pPr indent="0" lvl="0" marL="0" rtl="0" algn="l">
              <a:spcBef>
                <a:spcPts val="0"/>
              </a:spcBef>
              <a:spcAft>
                <a:spcPts val="0"/>
              </a:spcAft>
              <a:buNone/>
            </a:pPr>
            <a:r>
              <a:rPr b="1" lang="en">
                <a:latin typeface="Calibri"/>
                <a:ea typeface="Calibri"/>
                <a:cs typeface="Calibri"/>
                <a:sym typeface="Calibri"/>
              </a:rPr>
              <a:t>Pair Potential Energy function </a:t>
            </a:r>
            <a:endParaRPr b="1">
              <a:latin typeface="Calibri"/>
              <a:ea typeface="Calibri"/>
              <a:cs typeface="Calibri"/>
              <a:sym typeface="Calibri"/>
            </a:endParaRPr>
          </a:p>
          <a:p>
            <a:pPr indent="0" lvl="0" marL="0" rtl="0" algn="l">
              <a:spcBef>
                <a:spcPts val="1200"/>
              </a:spcBef>
              <a:spcAft>
                <a:spcPts val="1200"/>
              </a:spcAft>
              <a:buNone/>
            </a:pPr>
            <a:r>
              <a:rPr lang="en" sz="1250">
                <a:latin typeface="Calibri"/>
                <a:ea typeface="Calibri"/>
                <a:cs typeface="Calibri"/>
                <a:sym typeface="Calibri"/>
              </a:rPr>
              <a:t>for a vibrating diatomic molecule that improves on the simple harmonic oscillator model in that the vibrational levels converge with increasing energy and that at some finite energy the molecule dissociates. </a:t>
            </a:r>
            <a:endParaRPr sz="1600">
              <a:latin typeface="Calibri"/>
              <a:ea typeface="Calibri"/>
              <a:cs typeface="Calibri"/>
              <a:sym typeface="Calibri"/>
            </a:endParaRPr>
          </a:p>
        </p:txBody>
      </p:sp>
      <p:grpSp>
        <p:nvGrpSpPr>
          <p:cNvPr id="510" name="Google Shape;510;p77"/>
          <p:cNvGrpSpPr/>
          <p:nvPr/>
        </p:nvGrpSpPr>
        <p:grpSpPr>
          <a:xfrm>
            <a:off x="4984151" y="1129999"/>
            <a:ext cx="3436979" cy="2621848"/>
            <a:chOff x="4794566" y="1229221"/>
            <a:chExt cx="3492864" cy="2730238"/>
          </a:xfrm>
        </p:grpSpPr>
        <p:sp>
          <p:nvSpPr>
            <p:cNvPr id="511" name="Google Shape;511;p77"/>
            <p:cNvSpPr/>
            <p:nvPr/>
          </p:nvSpPr>
          <p:spPr>
            <a:xfrm>
              <a:off x="6010192" y="3526822"/>
              <a:ext cx="1061612" cy="432637"/>
            </a:xfrm>
            <a:custGeom>
              <a:rect b="b" l="l" r="r" t="t"/>
              <a:pathLst>
                <a:path extrusionOk="0" h="6128" w="15037">
                  <a:moveTo>
                    <a:pt x="2443" y="1"/>
                  </a:moveTo>
                  <a:lnTo>
                    <a:pt x="2222" y="2875"/>
                  </a:lnTo>
                  <a:cubicBezTo>
                    <a:pt x="2222" y="2875"/>
                    <a:pt x="2339" y="3398"/>
                    <a:pt x="1529" y="4116"/>
                  </a:cubicBezTo>
                  <a:cubicBezTo>
                    <a:pt x="732" y="4835"/>
                    <a:pt x="92" y="5500"/>
                    <a:pt x="92" y="5500"/>
                  </a:cubicBezTo>
                  <a:cubicBezTo>
                    <a:pt x="92" y="5500"/>
                    <a:pt x="1" y="5657"/>
                    <a:pt x="1" y="5892"/>
                  </a:cubicBezTo>
                  <a:cubicBezTo>
                    <a:pt x="1" y="6115"/>
                    <a:pt x="131" y="6127"/>
                    <a:pt x="693" y="6127"/>
                  </a:cubicBezTo>
                  <a:lnTo>
                    <a:pt x="14345" y="6127"/>
                  </a:lnTo>
                  <a:cubicBezTo>
                    <a:pt x="14906" y="6127"/>
                    <a:pt x="15037" y="6115"/>
                    <a:pt x="15037" y="5892"/>
                  </a:cubicBezTo>
                  <a:cubicBezTo>
                    <a:pt x="15037" y="5657"/>
                    <a:pt x="14946" y="5500"/>
                    <a:pt x="14946" y="5500"/>
                  </a:cubicBezTo>
                  <a:cubicBezTo>
                    <a:pt x="14946" y="5500"/>
                    <a:pt x="14305" y="4835"/>
                    <a:pt x="13495" y="4116"/>
                  </a:cubicBezTo>
                  <a:cubicBezTo>
                    <a:pt x="12699" y="3398"/>
                    <a:pt x="12804" y="2875"/>
                    <a:pt x="12804" y="2875"/>
                  </a:cubicBezTo>
                  <a:lnTo>
                    <a:pt x="1259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77"/>
            <p:cNvSpPr/>
            <p:nvPr/>
          </p:nvSpPr>
          <p:spPr>
            <a:xfrm>
              <a:off x="4794566" y="1229221"/>
              <a:ext cx="3492864" cy="2297606"/>
            </a:xfrm>
            <a:custGeom>
              <a:rect b="b" l="l" r="r" t="t"/>
              <a:pathLst>
                <a:path extrusionOk="0" h="32544" w="49474">
                  <a:moveTo>
                    <a:pt x="2509" y="0"/>
                  </a:moveTo>
                  <a:cubicBezTo>
                    <a:pt x="1124" y="0"/>
                    <a:pt x="0" y="1124"/>
                    <a:pt x="0" y="2509"/>
                  </a:cubicBezTo>
                  <a:lnTo>
                    <a:pt x="0" y="30035"/>
                  </a:lnTo>
                  <a:cubicBezTo>
                    <a:pt x="0" y="31420"/>
                    <a:pt x="1124" y="32544"/>
                    <a:pt x="2509" y="32544"/>
                  </a:cubicBezTo>
                  <a:lnTo>
                    <a:pt x="46965" y="32544"/>
                  </a:lnTo>
                  <a:cubicBezTo>
                    <a:pt x="48350" y="32544"/>
                    <a:pt x="49474" y="31420"/>
                    <a:pt x="49474" y="30035"/>
                  </a:cubicBezTo>
                  <a:lnTo>
                    <a:pt x="49474" y="2509"/>
                  </a:lnTo>
                  <a:cubicBezTo>
                    <a:pt x="49474" y="1124"/>
                    <a:pt x="48350" y="0"/>
                    <a:pt x="469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77"/>
            <p:cNvSpPr/>
            <p:nvPr/>
          </p:nvSpPr>
          <p:spPr>
            <a:xfrm>
              <a:off x="6472417" y="3323532"/>
              <a:ext cx="137163" cy="137161"/>
            </a:xfrm>
            <a:custGeom>
              <a:rect b="b" l="l" r="r" t="t"/>
              <a:pathLst>
                <a:path extrusionOk="0" h="3020" w="3005">
                  <a:moveTo>
                    <a:pt x="1503" y="1"/>
                  </a:moveTo>
                  <a:cubicBezTo>
                    <a:pt x="667" y="1"/>
                    <a:pt x="0" y="680"/>
                    <a:pt x="0" y="1504"/>
                  </a:cubicBezTo>
                  <a:cubicBezTo>
                    <a:pt x="0" y="2340"/>
                    <a:pt x="667" y="3019"/>
                    <a:pt x="1503" y="3019"/>
                  </a:cubicBezTo>
                  <a:cubicBezTo>
                    <a:pt x="2326" y="3019"/>
                    <a:pt x="3005" y="2340"/>
                    <a:pt x="3005" y="1504"/>
                  </a:cubicBezTo>
                  <a:cubicBezTo>
                    <a:pt x="3005" y="680"/>
                    <a:pt x="2326" y="1"/>
                    <a:pt x="150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514" name="Google Shape;514;p77"/>
          <p:cNvPicPr preferRelativeResize="0"/>
          <p:nvPr/>
        </p:nvPicPr>
        <p:blipFill rotWithShape="1">
          <a:blip r:embed="rId3">
            <a:alphaModFix/>
          </a:blip>
          <a:srcRect b="534" l="0" r="0" t="544"/>
          <a:stretch/>
        </p:blipFill>
        <p:spPr>
          <a:xfrm>
            <a:off x="5251775" y="1496883"/>
            <a:ext cx="2810100" cy="1563600"/>
          </a:xfrm>
          <a:prstGeom prst="roundRect">
            <a:avLst>
              <a:gd fmla="val 8320" name="adj"/>
            </a:avLst>
          </a:prstGeom>
          <a:noFill/>
          <a:ln>
            <a:noFill/>
          </a:ln>
        </p:spPr>
      </p:pic>
      <p:pic>
        <p:nvPicPr>
          <p:cNvPr id="515" name="Google Shape;515;p77"/>
          <p:cNvPicPr preferRelativeResize="0"/>
          <p:nvPr/>
        </p:nvPicPr>
        <p:blipFill>
          <a:blip r:embed="rId4">
            <a:alphaModFix/>
          </a:blip>
          <a:stretch>
            <a:fillRect/>
          </a:stretch>
        </p:blipFill>
        <p:spPr>
          <a:xfrm>
            <a:off x="5138938" y="1316500"/>
            <a:ext cx="3127399" cy="179544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24"/>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latin typeface="Calibri"/>
                <a:ea typeface="Calibri"/>
                <a:cs typeface="Calibri"/>
                <a:sym typeface="Calibri"/>
              </a:rPr>
              <a:t>Gear Predictor-Corrector Algorithm</a:t>
            </a:r>
            <a:endParaRPr b="1">
              <a:latin typeface="Calibri"/>
              <a:ea typeface="Calibri"/>
              <a:cs typeface="Calibri"/>
              <a:sym typeface="Calibri"/>
            </a:endParaRPr>
          </a:p>
        </p:txBody>
      </p:sp>
      <p:sp>
        <p:nvSpPr>
          <p:cNvPr id="138" name="Google Shape;138;p24"/>
          <p:cNvSpPr txBox="1"/>
          <p:nvPr>
            <p:ph idx="1" type="body"/>
          </p:nvPr>
        </p:nvSpPr>
        <p:spPr>
          <a:xfrm>
            <a:off x="311700" y="1171600"/>
            <a:ext cx="8520600" cy="3397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sz="1300">
              <a:latin typeface="Arial"/>
              <a:ea typeface="Arial"/>
              <a:cs typeface="Arial"/>
              <a:sym typeface="Arial"/>
            </a:endParaRPr>
          </a:p>
          <a:p>
            <a:pPr indent="0" lvl="0" marL="0" rtl="0" algn="l">
              <a:spcBef>
                <a:spcPts val="1200"/>
              </a:spcBef>
              <a:spcAft>
                <a:spcPts val="0"/>
              </a:spcAft>
              <a:buNone/>
            </a:pPr>
            <a:r>
              <a:t/>
            </a:r>
            <a:endParaRPr sz="1300">
              <a:latin typeface="Arial"/>
              <a:ea typeface="Arial"/>
              <a:cs typeface="Arial"/>
              <a:sym typeface="Arial"/>
            </a:endParaRPr>
          </a:p>
          <a:p>
            <a:pPr indent="0" lvl="0" marL="0" rtl="0" algn="l">
              <a:spcBef>
                <a:spcPts val="1200"/>
              </a:spcBef>
              <a:spcAft>
                <a:spcPts val="0"/>
              </a:spcAft>
              <a:buNone/>
            </a:pPr>
            <a:r>
              <a:t/>
            </a:r>
            <a:endParaRPr sz="1300">
              <a:latin typeface="Arial"/>
              <a:ea typeface="Arial"/>
              <a:cs typeface="Arial"/>
              <a:sym typeface="Arial"/>
            </a:endParaRPr>
          </a:p>
          <a:p>
            <a:pPr indent="0" lvl="0" marL="0" rtl="0" algn="l">
              <a:spcBef>
                <a:spcPts val="1200"/>
              </a:spcBef>
              <a:spcAft>
                <a:spcPts val="0"/>
              </a:spcAft>
              <a:buNone/>
            </a:pPr>
            <a:r>
              <a:t/>
            </a:r>
            <a:endParaRPr sz="1300">
              <a:latin typeface="Arial"/>
              <a:ea typeface="Arial"/>
              <a:cs typeface="Arial"/>
              <a:sym typeface="Arial"/>
            </a:endParaRPr>
          </a:p>
          <a:p>
            <a:pPr indent="0" lvl="0" marL="0" rtl="0" algn="l">
              <a:spcBef>
                <a:spcPts val="1200"/>
              </a:spcBef>
              <a:spcAft>
                <a:spcPts val="0"/>
              </a:spcAft>
              <a:buNone/>
            </a:pPr>
            <a:r>
              <a:t/>
            </a:r>
            <a:endParaRPr sz="1300">
              <a:latin typeface="Arial"/>
              <a:ea typeface="Arial"/>
              <a:cs typeface="Arial"/>
              <a:sym typeface="Arial"/>
            </a:endParaRPr>
          </a:p>
          <a:p>
            <a:pPr indent="0" lvl="0" marL="0" rtl="0" algn="l">
              <a:spcBef>
                <a:spcPts val="1200"/>
              </a:spcBef>
              <a:spcAft>
                <a:spcPts val="0"/>
              </a:spcAft>
              <a:buClr>
                <a:schemeClr val="dk1"/>
              </a:buClr>
              <a:buSzPts val="1100"/>
              <a:buFont typeface="Arial"/>
              <a:buNone/>
            </a:pPr>
            <a:r>
              <a:rPr lang="en" sz="1300">
                <a:solidFill>
                  <a:srgbClr val="202122"/>
                </a:solidFill>
                <a:latin typeface="Arial"/>
                <a:ea typeface="Arial"/>
                <a:cs typeface="Arial"/>
                <a:sym typeface="Arial"/>
              </a:rPr>
              <a:t>The gear predictor-corrector algorithm predicts the next set of positions and accelerations and then compares the accelerations and predictions to commute a correction for each step. Each step is thus refined literately.</a:t>
            </a:r>
            <a:endParaRPr sz="1300">
              <a:solidFill>
                <a:srgbClr val="202122"/>
              </a:solidFill>
              <a:latin typeface="Arial"/>
              <a:ea typeface="Arial"/>
              <a:cs typeface="Arial"/>
              <a:sym typeface="Arial"/>
            </a:endParaRPr>
          </a:p>
          <a:p>
            <a:pPr indent="0" lvl="0" marL="0" rtl="0" algn="l">
              <a:spcBef>
                <a:spcPts val="0"/>
              </a:spcBef>
              <a:spcAft>
                <a:spcPts val="0"/>
              </a:spcAft>
              <a:buClr>
                <a:schemeClr val="dk1"/>
              </a:buClr>
              <a:buSzPts val="1100"/>
              <a:buFont typeface="Arial"/>
              <a:buNone/>
            </a:pPr>
            <a:r>
              <a:t/>
            </a:r>
            <a:endParaRPr sz="1300">
              <a:solidFill>
                <a:srgbClr val="202122"/>
              </a:solidFill>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 sz="1300">
                <a:solidFill>
                  <a:srgbClr val="202122"/>
                </a:solidFill>
                <a:latin typeface="Arial"/>
                <a:ea typeface="Arial"/>
                <a:cs typeface="Arial"/>
                <a:sym typeface="Arial"/>
              </a:rPr>
              <a:t>The predictor uses Taylor Series up to higher order(qth order) derivatives at each time step. Coefficients are tabulated for the qth-order predictor.</a:t>
            </a:r>
            <a:endParaRPr sz="1300">
              <a:latin typeface="Arial"/>
              <a:ea typeface="Arial"/>
              <a:cs typeface="Arial"/>
              <a:sym typeface="Arial"/>
            </a:endParaRPr>
          </a:p>
        </p:txBody>
      </p:sp>
      <p:pic>
        <p:nvPicPr>
          <p:cNvPr id="139" name="Google Shape;139;p24"/>
          <p:cNvPicPr preferRelativeResize="0"/>
          <p:nvPr/>
        </p:nvPicPr>
        <p:blipFill rotWithShape="1">
          <a:blip r:embed="rId3">
            <a:alphaModFix/>
          </a:blip>
          <a:srcRect b="0" l="13434" r="0" t="39279"/>
          <a:stretch/>
        </p:blipFill>
        <p:spPr>
          <a:xfrm>
            <a:off x="2372100" y="1285200"/>
            <a:ext cx="4000500" cy="1743075"/>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519" name="Shape 519"/>
        <p:cNvGrpSpPr/>
        <p:nvPr/>
      </p:nvGrpSpPr>
      <p:grpSpPr>
        <a:xfrm>
          <a:off x="0" y="0"/>
          <a:ext cx="0" cy="0"/>
          <a:chOff x="0" y="0"/>
          <a:chExt cx="0" cy="0"/>
        </a:xfrm>
      </p:grpSpPr>
      <p:sp>
        <p:nvSpPr>
          <p:cNvPr id="520" name="Google Shape;520;p78"/>
          <p:cNvSpPr/>
          <p:nvPr/>
        </p:nvSpPr>
        <p:spPr>
          <a:xfrm>
            <a:off x="546350" y="814800"/>
            <a:ext cx="3881700" cy="3513900"/>
          </a:xfrm>
          <a:prstGeom prst="roundRect">
            <a:avLst>
              <a:gd fmla="val 8278" name="adj"/>
            </a:avLst>
          </a:prstGeom>
          <a:solidFill>
            <a:schemeClr val="accent1"/>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78"/>
          <p:cNvSpPr/>
          <p:nvPr/>
        </p:nvSpPr>
        <p:spPr>
          <a:xfrm>
            <a:off x="4715963" y="814800"/>
            <a:ext cx="3881700" cy="3513900"/>
          </a:xfrm>
          <a:prstGeom prst="roundRect">
            <a:avLst>
              <a:gd fmla="val 8278" name="adj"/>
            </a:avLst>
          </a:prstGeom>
          <a:solidFill>
            <a:schemeClr val="accent1"/>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78"/>
          <p:cNvSpPr txBox="1"/>
          <p:nvPr>
            <p:ph type="title"/>
          </p:nvPr>
        </p:nvSpPr>
        <p:spPr>
          <a:xfrm>
            <a:off x="573350" y="1130000"/>
            <a:ext cx="3827700" cy="615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b="1" lang="en" sz="2800">
                <a:latin typeface="Calibri"/>
                <a:ea typeface="Calibri"/>
                <a:cs typeface="Calibri"/>
                <a:sym typeface="Calibri"/>
              </a:rPr>
              <a:t>Morse Potential</a:t>
            </a:r>
            <a:endParaRPr b="1" sz="2800">
              <a:latin typeface="Calibri"/>
              <a:ea typeface="Calibri"/>
              <a:cs typeface="Calibri"/>
              <a:sym typeface="Calibri"/>
            </a:endParaRPr>
          </a:p>
        </p:txBody>
      </p:sp>
      <p:sp>
        <p:nvSpPr>
          <p:cNvPr id="523" name="Google Shape;523;p78"/>
          <p:cNvSpPr txBox="1"/>
          <p:nvPr>
            <p:ph idx="4294967295" type="subTitle"/>
          </p:nvPr>
        </p:nvSpPr>
        <p:spPr>
          <a:xfrm>
            <a:off x="751575" y="1921150"/>
            <a:ext cx="3547800" cy="1444800"/>
          </a:xfrm>
          <a:prstGeom prst="rect">
            <a:avLst/>
          </a:prstGeom>
        </p:spPr>
        <p:txBody>
          <a:bodyPr anchorCtr="0" anchor="t" bIns="91425" lIns="91425" spcFirstLastPara="1" rIns="91425" wrap="square" tIns="91425">
            <a:normAutofit fontScale="92500" lnSpcReduction="10000"/>
          </a:bodyPr>
          <a:lstStyle/>
          <a:p>
            <a:pPr indent="0" lvl="0" marL="0" rtl="0" algn="l">
              <a:spcBef>
                <a:spcPts val="0"/>
              </a:spcBef>
              <a:spcAft>
                <a:spcPts val="0"/>
              </a:spcAft>
              <a:buNone/>
            </a:pPr>
            <a:r>
              <a:rPr b="1" lang="en">
                <a:latin typeface="Calibri"/>
                <a:ea typeface="Calibri"/>
                <a:cs typeface="Calibri"/>
                <a:sym typeface="Calibri"/>
              </a:rPr>
              <a:t>Pair Potential Energy function </a:t>
            </a:r>
            <a:endParaRPr b="1">
              <a:latin typeface="Calibri"/>
              <a:ea typeface="Calibri"/>
              <a:cs typeface="Calibri"/>
              <a:sym typeface="Calibri"/>
            </a:endParaRPr>
          </a:p>
          <a:p>
            <a:pPr indent="0" lvl="0" marL="0" rtl="0" algn="l">
              <a:spcBef>
                <a:spcPts val="1200"/>
              </a:spcBef>
              <a:spcAft>
                <a:spcPts val="1200"/>
              </a:spcAft>
              <a:buNone/>
            </a:pPr>
            <a:r>
              <a:rPr lang="en" sz="1250">
                <a:latin typeface="Calibri"/>
                <a:ea typeface="Calibri"/>
                <a:cs typeface="Calibri"/>
                <a:sym typeface="Calibri"/>
              </a:rPr>
              <a:t>for a vibrating diatomic molecule that improves on the simple harmonic oscillator model in that the vibrational levels converge with increasing energy and that at some finite energy the molecule dissociates. </a:t>
            </a:r>
            <a:endParaRPr sz="1600">
              <a:latin typeface="Calibri"/>
              <a:ea typeface="Calibri"/>
              <a:cs typeface="Calibri"/>
              <a:sym typeface="Calibri"/>
            </a:endParaRPr>
          </a:p>
        </p:txBody>
      </p:sp>
      <p:grpSp>
        <p:nvGrpSpPr>
          <p:cNvPr id="524" name="Google Shape;524;p78"/>
          <p:cNvGrpSpPr/>
          <p:nvPr/>
        </p:nvGrpSpPr>
        <p:grpSpPr>
          <a:xfrm>
            <a:off x="4984151" y="1129999"/>
            <a:ext cx="3436979" cy="2621848"/>
            <a:chOff x="4794566" y="1229221"/>
            <a:chExt cx="3492864" cy="2730238"/>
          </a:xfrm>
        </p:grpSpPr>
        <p:sp>
          <p:nvSpPr>
            <p:cNvPr id="525" name="Google Shape;525;p78"/>
            <p:cNvSpPr/>
            <p:nvPr/>
          </p:nvSpPr>
          <p:spPr>
            <a:xfrm>
              <a:off x="6010192" y="3526822"/>
              <a:ext cx="1061612" cy="432637"/>
            </a:xfrm>
            <a:custGeom>
              <a:rect b="b" l="l" r="r" t="t"/>
              <a:pathLst>
                <a:path extrusionOk="0" h="6128" w="15037">
                  <a:moveTo>
                    <a:pt x="2443" y="1"/>
                  </a:moveTo>
                  <a:lnTo>
                    <a:pt x="2222" y="2875"/>
                  </a:lnTo>
                  <a:cubicBezTo>
                    <a:pt x="2222" y="2875"/>
                    <a:pt x="2339" y="3398"/>
                    <a:pt x="1529" y="4116"/>
                  </a:cubicBezTo>
                  <a:cubicBezTo>
                    <a:pt x="732" y="4835"/>
                    <a:pt x="92" y="5500"/>
                    <a:pt x="92" y="5500"/>
                  </a:cubicBezTo>
                  <a:cubicBezTo>
                    <a:pt x="92" y="5500"/>
                    <a:pt x="1" y="5657"/>
                    <a:pt x="1" y="5892"/>
                  </a:cubicBezTo>
                  <a:cubicBezTo>
                    <a:pt x="1" y="6115"/>
                    <a:pt x="131" y="6127"/>
                    <a:pt x="693" y="6127"/>
                  </a:cubicBezTo>
                  <a:lnTo>
                    <a:pt x="14345" y="6127"/>
                  </a:lnTo>
                  <a:cubicBezTo>
                    <a:pt x="14906" y="6127"/>
                    <a:pt x="15037" y="6115"/>
                    <a:pt x="15037" y="5892"/>
                  </a:cubicBezTo>
                  <a:cubicBezTo>
                    <a:pt x="15037" y="5657"/>
                    <a:pt x="14946" y="5500"/>
                    <a:pt x="14946" y="5500"/>
                  </a:cubicBezTo>
                  <a:cubicBezTo>
                    <a:pt x="14946" y="5500"/>
                    <a:pt x="14305" y="4835"/>
                    <a:pt x="13495" y="4116"/>
                  </a:cubicBezTo>
                  <a:cubicBezTo>
                    <a:pt x="12699" y="3398"/>
                    <a:pt x="12804" y="2875"/>
                    <a:pt x="12804" y="2875"/>
                  </a:cubicBezTo>
                  <a:lnTo>
                    <a:pt x="1259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78"/>
            <p:cNvSpPr/>
            <p:nvPr/>
          </p:nvSpPr>
          <p:spPr>
            <a:xfrm>
              <a:off x="4794566" y="1229221"/>
              <a:ext cx="3492864" cy="2297606"/>
            </a:xfrm>
            <a:custGeom>
              <a:rect b="b" l="l" r="r" t="t"/>
              <a:pathLst>
                <a:path extrusionOk="0" h="32544" w="49474">
                  <a:moveTo>
                    <a:pt x="2509" y="0"/>
                  </a:moveTo>
                  <a:cubicBezTo>
                    <a:pt x="1124" y="0"/>
                    <a:pt x="0" y="1124"/>
                    <a:pt x="0" y="2509"/>
                  </a:cubicBezTo>
                  <a:lnTo>
                    <a:pt x="0" y="30035"/>
                  </a:lnTo>
                  <a:cubicBezTo>
                    <a:pt x="0" y="31420"/>
                    <a:pt x="1124" y="32544"/>
                    <a:pt x="2509" y="32544"/>
                  </a:cubicBezTo>
                  <a:lnTo>
                    <a:pt x="46965" y="32544"/>
                  </a:lnTo>
                  <a:cubicBezTo>
                    <a:pt x="48350" y="32544"/>
                    <a:pt x="49474" y="31420"/>
                    <a:pt x="49474" y="30035"/>
                  </a:cubicBezTo>
                  <a:lnTo>
                    <a:pt x="49474" y="2509"/>
                  </a:lnTo>
                  <a:cubicBezTo>
                    <a:pt x="49474" y="1124"/>
                    <a:pt x="48350" y="0"/>
                    <a:pt x="469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78"/>
            <p:cNvSpPr/>
            <p:nvPr/>
          </p:nvSpPr>
          <p:spPr>
            <a:xfrm>
              <a:off x="6472417" y="3366071"/>
              <a:ext cx="137163" cy="137161"/>
            </a:xfrm>
            <a:custGeom>
              <a:rect b="b" l="l" r="r" t="t"/>
              <a:pathLst>
                <a:path extrusionOk="0" h="3020" w="3005">
                  <a:moveTo>
                    <a:pt x="1503" y="1"/>
                  </a:moveTo>
                  <a:cubicBezTo>
                    <a:pt x="667" y="1"/>
                    <a:pt x="0" y="680"/>
                    <a:pt x="0" y="1504"/>
                  </a:cubicBezTo>
                  <a:cubicBezTo>
                    <a:pt x="0" y="2340"/>
                    <a:pt x="667" y="3019"/>
                    <a:pt x="1503" y="3019"/>
                  </a:cubicBezTo>
                  <a:cubicBezTo>
                    <a:pt x="2326" y="3019"/>
                    <a:pt x="3005" y="2340"/>
                    <a:pt x="3005" y="1504"/>
                  </a:cubicBezTo>
                  <a:cubicBezTo>
                    <a:pt x="3005" y="680"/>
                    <a:pt x="2326" y="1"/>
                    <a:pt x="150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528" name="Google Shape;528;p78"/>
          <p:cNvPicPr preferRelativeResize="0"/>
          <p:nvPr/>
        </p:nvPicPr>
        <p:blipFill>
          <a:blip r:embed="rId3">
            <a:alphaModFix/>
          </a:blip>
          <a:stretch>
            <a:fillRect/>
          </a:stretch>
        </p:blipFill>
        <p:spPr>
          <a:xfrm>
            <a:off x="5258300" y="1255250"/>
            <a:ext cx="2962125" cy="1904125"/>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532" name="Shape 532"/>
        <p:cNvGrpSpPr/>
        <p:nvPr/>
      </p:nvGrpSpPr>
      <p:grpSpPr>
        <a:xfrm>
          <a:off x="0" y="0"/>
          <a:ext cx="0" cy="0"/>
          <a:chOff x="0" y="0"/>
          <a:chExt cx="0" cy="0"/>
        </a:xfrm>
      </p:grpSpPr>
      <p:sp>
        <p:nvSpPr>
          <p:cNvPr id="533" name="Google Shape;533;p79"/>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n">
                <a:latin typeface="Calibri"/>
                <a:ea typeface="Calibri"/>
                <a:cs typeface="Calibri"/>
                <a:sym typeface="Calibri"/>
              </a:rPr>
              <a:t>Simulation Parameters</a:t>
            </a:r>
            <a:endParaRPr b="1">
              <a:latin typeface="Calibri"/>
              <a:ea typeface="Calibri"/>
              <a:cs typeface="Calibri"/>
              <a:sym typeface="Calibri"/>
            </a:endParaRPr>
          </a:p>
        </p:txBody>
      </p:sp>
      <p:sp>
        <p:nvSpPr>
          <p:cNvPr id="534" name="Google Shape;534;p79"/>
          <p:cNvSpPr txBox="1"/>
          <p:nvPr/>
        </p:nvSpPr>
        <p:spPr>
          <a:xfrm>
            <a:off x="1048600" y="1201675"/>
            <a:ext cx="6819900" cy="3201600"/>
          </a:xfrm>
          <a:prstGeom prst="rect">
            <a:avLst/>
          </a:prstGeom>
          <a:solidFill>
            <a:schemeClr val="accent1"/>
          </a:solid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dk1"/>
              </a:buClr>
              <a:buSzPts val="1400"/>
              <a:buFont typeface="Calibri"/>
              <a:buChar char="●"/>
            </a:pPr>
            <a:r>
              <a:rPr lang="en">
                <a:solidFill>
                  <a:schemeClr val="dk1"/>
                </a:solidFill>
                <a:latin typeface="Calibri"/>
                <a:ea typeface="Calibri"/>
                <a:cs typeface="Calibri"/>
                <a:sym typeface="Calibri"/>
              </a:rPr>
              <a:t>Copper Sample and Diamond Pin tool used</a:t>
            </a:r>
            <a:endParaRPr>
              <a:solidFill>
                <a:schemeClr val="dk1"/>
              </a:solidFill>
              <a:latin typeface="Calibri"/>
              <a:ea typeface="Calibri"/>
              <a:cs typeface="Calibri"/>
              <a:sym typeface="Calibri"/>
            </a:endParaRPr>
          </a:p>
          <a:p>
            <a:pPr indent="0" lvl="0" marL="457200" rtl="0" algn="l">
              <a:spcBef>
                <a:spcPts val="0"/>
              </a:spcBef>
              <a:spcAft>
                <a:spcPts val="0"/>
              </a:spcAft>
              <a:buNone/>
            </a:pPr>
            <a:r>
              <a:t/>
            </a:r>
            <a:endParaRPr>
              <a:solidFill>
                <a:schemeClr val="dk1"/>
              </a:solidFill>
              <a:latin typeface="Calibri"/>
              <a:ea typeface="Calibri"/>
              <a:cs typeface="Calibri"/>
              <a:sym typeface="Calibri"/>
            </a:endParaRPr>
          </a:p>
          <a:p>
            <a:pPr indent="-317500" lvl="0" marL="457200" rtl="0" algn="l">
              <a:spcBef>
                <a:spcPts val="0"/>
              </a:spcBef>
              <a:spcAft>
                <a:spcPts val="0"/>
              </a:spcAft>
              <a:buClr>
                <a:schemeClr val="dk1"/>
              </a:buClr>
              <a:buSzPts val="1400"/>
              <a:buFont typeface="Calibri"/>
              <a:buChar char="●"/>
            </a:pPr>
            <a:r>
              <a:rPr lang="en">
                <a:solidFill>
                  <a:schemeClr val="dk1"/>
                </a:solidFill>
                <a:latin typeface="Calibri"/>
                <a:ea typeface="Calibri"/>
                <a:cs typeface="Calibri"/>
                <a:sym typeface="Calibri"/>
              </a:rPr>
              <a:t>Indentation Speed was set to 100m/s</a:t>
            </a:r>
            <a:endParaRPr>
              <a:solidFill>
                <a:schemeClr val="dk1"/>
              </a:solidFill>
              <a:latin typeface="Calibri"/>
              <a:ea typeface="Calibri"/>
              <a:cs typeface="Calibri"/>
              <a:sym typeface="Calibri"/>
            </a:endParaRPr>
          </a:p>
          <a:p>
            <a:pPr indent="0" lvl="0" marL="457200" rtl="0" algn="l">
              <a:spcBef>
                <a:spcPts val="0"/>
              </a:spcBef>
              <a:spcAft>
                <a:spcPts val="0"/>
              </a:spcAft>
              <a:buNone/>
            </a:pPr>
            <a:r>
              <a:t/>
            </a:r>
            <a:endParaRPr>
              <a:solidFill>
                <a:schemeClr val="dk1"/>
              </a:solidFill>
              <a:latin typeface="Calibri"/>
              <a:ea typeface="Calibri"/>
              <a:cs typeface="Calibri"/>
              <a:sym typeface="Calibri"/>
            </a:endParaRPr>
          </a:p>
          <a:p>
            <a:pPr indent="-317500" lvl="0" marL="457200" rtl="0" algn="l">
              <a:spcBef>
                <a:spcPts val="0"/>
              </a:spcBef>
              <a:spcAft>
                <a:spcPts val="0"/>
              </a:spcAft>
              <a:buClr>
                <a:schemeClr val="dk1"/>
              </a:buClr>
              <a:buSzPts val="1400"/>
              <a:buFont typeface="Calibri"/>
              <a:buChar char="●"/>
            </a:pPr>
            <a:r>
              <a:rPr lang="en">
                <a:solidFill>
                  <a:schemeClr val="dk1"/>
                </a:solidFill>
                <a:latin typeface="Calibri"/>
                <a:ea typeface="Calibri"/>
                <a:cs typeface="Calibri"/>
                <a:sym typeface="Calibri"/>
              </a:rPr>
              <a:t>Sixteen thousand atoms were used and arranged in 800 atoms per layer with 20 layers in depth</a:t>
            </a:r>
            <a:endParaRPr>
              <a:solidFill>
                <a:schemeClr val="dk1"/>
              </a:solidFill>
              <a:latin typeface="Calibri"/>
              <a:ea typeface="Calibri"/>
              <a:cs typeface="Calibri"/>
              <a:sym typeface="Calibri"/>
            </a:endParaRPr>
          </a:p>
          <a:p>
            <a:pPr indent="0" lvl="0" marL="457200" rtl="0" algn="l">
              <a:spcBef>
                <a:spcPts val="0"/>
              </a:spcBef>
              <a:spcAft>
                <a:spcPts val="0"/>
              </a:spcAft>
              <a:buNone/>
            </a:pPr>
            <a:r>
              <a:t/>
            </a:r>
            <a:endParaRPr>
              <a:solidFill>
                <a:schemeClr val="dk1"/>
              </a:solidFill>
              <a:latin typeface="Calibri"/>
              <a:ea typeface="Calibri"/>
              <a:cs typeface="Calibri"/>
              <a:sym typeface="Calibri"/>
            </a:endParaRPr>
          </a:p>
          <a:p>
            <a:pPr indent="-317500" lvl="0" marL="457200" rtl="0" algn="l">
              <a:spcBef>
                <a:spcPts val="0"/>
              </a:spcBef>
              <a:spcAft>
                <a:spcPts val="0"/>
              </a:spcAft>
              <a:buClr>
                <a:schemeClr val="dk1"/>
              </a:buClr>
              <a:buSzPts val="1400"/>
              <a:buFont typeface="Calibri"/>
              <a:buChar char="●"/>
            </a:pPr>
            <a:r>
              <a:rPr lang="en">
                <a:solidFill>
                  <a:schemeClr val="dk1"/>
                </a:solidFill>
                <a:latin typeface="Calibri"/>
                <a:ea typeface="Calibri"/>
                <a:cs typeface="Calibri"/>
                <a:sym typeface="Calibri"/>
              </a:rPr>
              <a:t>Time Step was set to 1fs</a:t>
            </a:r>
            <a:endParaRPr>
              <a:solidFill>
                <a:schemeClr val="dk1"/>
              </a:solidFill>
              <a:latin typeface="Calibri"/>
              <a:ea typeface="Calibri"/>
              <a:cs typeface="Calibri"/>
              <a:sym typeface="Calibri"/>
            </a:endParaRPr>
          </a:p>
          <a:p>
            <a:pPr indent="0" lvl="0" marL="457200" rtl="0" algn="l">
              <a:spcBef>
                <a:spcPts val="0"/>
              </a:spcBef>
              <a:spcAft>
                <a:spcPts val="0"/>
              </a:spcAft>
              <a:buNone/>
            </a:pPr>
            <a:r>
              <a:t/>
            </a:r>
            <a:endParaRPr>
              <a:solidFill>
                <a:schemeClr val="dk1"/>
              </a:solidFill>
              <a:latin typeface="Calibri"/>
              <a:ea typeface="Calibri"/>
              <a:cs typeface="Calibri"/>
              <a:sym typeface="Calibri"/>
            </a:endParaRPr>
          </a:p>
          <a:p>
            <a:pPr indent="-317500" lvl="0" marL="457200" rtl="0" algn="l">
              <a:spcBef>
                <a:spcPts val="0"/>
              </a:spcBef>
              <a:spcAft>
                <a:spcPts val="0"/>
              </a:spcAft>
              <a:buClr>
                <a:schemeClr val="dk1"/>
              </a:buClr>
              <a:buSzPts val="1400"/>
              <a:buFont typeface="Calibri"/>
              <a:buChar char="●"/>
            </a:pPr>
            <a:r>
              <a:rPr lang="en">
                <a:solidFill>
                  <a:schemeClr val="dk1"/>
                </a:solidFill>
                <a:latin typeface="Calibri"/>
                <a:ea typeface="Calibri"/>
                <a:cs typeface="Calibri"/>
                <a:sym typeface="Calibri"/>
              </a:rPr>
              <a:t>The atomic array model of the surface was constructed for a specific temperature at equilibrium and the velocities of atoms of the sample at this state are satisfied with a Maxwell distribution.</a:t>
            </a:r>
            <a:endParaRPr>
              <a:solidFill>
                <a:schemeClr val="dk1"/>
              </a:solidFill>
              <a:latin typeface="Calibri"/>
              <a:ea typeface="Calibri"/>
              <a:cs typeface="Calibri"/>
              <a:sym typeface="Calibri"/>
            </a:endParaRPr>
          </a:p>
          <a:p>
            <a:pPr indent="0" lvl="0" marL="457200" rtl="0" algn="l">
              <a:spcBef>
                <a:spcPts val="0"/>
              </a:spcBef>
              <a:spcAft>
                <a:spcPts val="0"/>
              </a:spcAft>
              <a:buNone/>
            </a:pPr>
            <a:r>
              <a:t/>
            </a:r>
            <a:endParaRPr>
              <a:solidFill>
                <a:schemeClr val="dk1"/>
              </a:solidFill>
              <a:latin typeface="Calibri"/>
              <a:ea typeface="Calibri"/>
              <a:cs typeface="Calibri"/>
              <a:sym typeface="Calibri"/>
            </a:endParaRPr>
          </a:p>
          <a:p>
            <a:pPr indent="0" lvl="0" marL="0" rtl="0" algn="l">
              <a:spcBef>
                <a:spcPts val="0"/>
              </a:spcBef>
              <a:spcAft>
                <a:spcPts val="0"/>
              </a:spcAft>
              <a:buNone/>
            </a:pPr>
            <a:r>
              <a:t/>
            </a:r>
            <a:endParaRPr>
              <a:solidFill>
                <a:schemeClr val="dk1"/>
              </a:solidFill>
              <a:highlight>
                <a:schemeClr val="lt1"/>
              </a:highlight>
              <a:latin typeface="Calibri"/>
              <a:ea typeface="Calibri"/>
              <a:cs typeface="Calibri"/>
              <a:sym typeface="Calibri"/>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538" name="Shape 538"/>
        <p:cNvGrpSpPr/>
        <p:nvPr/>
      </p:nvGrpSpPr>
      <p:grpSpPr>
        <a:xfrm>
          <a:off x="0" y="0"/>
          <a:ext cx="0" cy="0"/>
          <a:chOff x="0" y="0"/>
          <a:chExt cx="0" cy="0"/>
        </a:xfrm>
      </p:grpSpPr>
      <p:sp>
        <p:nvSpPr>
          <p:cNvPr id="539" name="Google Shape;539;p80"/>
          <p:cNvSpPr/>
          <p:nvPr/>
        </p:nvSpPr>
        <p:spPr>
          <a:xfrm>
            <a:off x="5260046" y="1636898"/>
            <a:ext cx="592500" cy="548700"/>
          </a:xfrm>
          <a:prstGeom prst="roundRect">
            <a:avLst>
              <a:gd fmla="val 8278"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80"/>
          <p:cNvSpPr/>
          <p:nvPr/>
        </p:nvSpPr>
        <p:spPr>
          <a:xfrm>
            <a:off x="7235312" y="1636898"/>
            <a:ext cx="592500" cy="548700"/>
          </a:xfrm>
          <a:prstGeom prst="roundRect">
            <a:avLst>
              <a:gd fmla="val 8278"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80"/>
          <p:cNvSpPr/>
          <p:nvPr/>
        </p:nvSpPr>
        <p:spPr>
          <a:xfrm>
            <a:off x="3291085" y="1636898"/>
            <a:ext cx="592500" cy="548700"/>
          </a:xfrm>
          <a:prstGeom prst="roundRect">
            <a:avLst>
              <a:gd fmla="val 8278"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80"/>
          <p:cNvSpPr/>
          <p:nvPr/>
        </p:nvSpPr>
        <p:spPr>
          <a:xfrm>
            <a:off x="1317237" y="1636898"/>
            <a:ext cx="592500" cy="548700"/>
          </a:xfrm>
          <a:prstGeom prst="roundRect">
            <a:avLst>
              <a:gd fmla="val 8278"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80"/>
          <p:cNvSpPr/>
          <p:nvPr/>
        </p:nvSpPr>
        <p:spPr>
          <a:xfrm>
            <a:off x="546300" y="463300"/>
            <a:ext cx="8051400" cy="609600"/>
          </a:xfrm>
          <a:prstGeom prst="roundRect">
            <a:avLst>
              <a:gd fmla="val 20280" name="adj"/>
            </a:avLst>
          </a:prstGeom>
          <a:solidFill>
            <a:schemeClr val="accent1"/>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80"/>
          <p:cNvSpPr txBox="1"/>
          <p:nvPr/>
        </p:nvSpPr>
        <p:spPr>
          <a:xfrm flipH="1">
            <a:off x="4658471" y="3769897"/>
            <a:ext cx="1801500" cy="548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chemeClr val="dk1"/>
                </a:solidFill>
                <a:latin typeface="Calibri"/>
                <a:ea typeface="Calibri"/>
                <a:cs typeface="Calibri"/>
                <a:sym typeface="Calibri"/>
              </a:rPr>
              <a:t>Assign initial velocities from the Maxwell Distribution and adjust the magnitude</a:t>
            </a:r>
            <a:endParaRPr sz="1100">
              <a:solidFill>
                <a:schemeClr val="dk1"/>
              </a:solidFill>
              <a:latin typeface="Calibri"/>
              <a:ea typeface="Calibri"/>
              <a:cs typeface="Calibri"/>
              <a:sym typeface="Calibri"/>
            </a:endParaRPr>
          </a:p>
        </p:txBody>
      </p:sp>
      <p:sp>
        <p:nvSpPr>
          <p:cNvPr id="545" name="Google Shape;545;p80"/>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n">
                <a:latin typeface="Calibri"/>
                <a:ea typeface="Calibri"/>
                <a:cs typeface="Calibri"/>
                <a:sym typeface="Calibri"/>
              </a:rPr>
              <a:t>   </a:t>
            </a:r>
            <a:r>
              <a:rPr b="1" lang="en">
                <a:latin typeface="Calibri"/>
                <a:ea typeface="Calibri"/>
                <a:cs typeface="Calibri"/>
                <a:sym typeface="Calibri"/>
              </a:rPr>
              <a:t>Simulation Process</a:t>
            </a:r>
            <a:endParaRPr b="1">
              <a:latin typeface="Calibri"/>
              <a:ea typeface="Calibri"/>
              <a:cs typeface="Calibri"/>
              <a:sym typeface="Calibri"/>
            </a:endParaRPr>
          </a:p>
        </p:txBody>
      </p:sp>
      <p:sp>
        <p:nvSpPr>
          <p:cNvPr id="546" name="Google Shape;546;p80"/>
          <p:cNvSpPr txBox="1"/>
          <p:nvPr/>
        </p:nvSpPr>
        <p:spPr>
          <a:xfrm flipH="1">
            <a:off x="712725" y="3480995"/>
            <a:ext cx="1728900" cy="196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500">
                <a:solidFill>
                  <a:schemeClr val="dk1"/>
                </a:solidFill>
                <a:latin typeface="Dosis"/>
                <a:ea typeface="Dosis"/>
                <a:cs typeface="Dosis"/>
                <a:sym typeface="Dosis"/>
              </a:rPr>
              <a:t>FORCE</a:t>
            </a:r>
            <a:endParaRPr sz="2500">
              <a:solidFill>
                <a:schemeClr val="dk1"/>
              </a:solidFill>
              <a:latin typeface="Dosis"/>
              <a:ea typeface="Dosis"/>
              <a:cs typeface="Dosis"/>
              <a:sym typeface="Dosis"/>
            </a:endParaRPr>
          </a:p>
        </p:txBody>
      </p:sp>
      <p:sp>
        <p:nvSpPr>
          <p:cNvPr id="547" name="Google Shape;547;p80"/>
          <p:cNvSpPr txBox="1"/>
          <p:nvPr/>
        </p:nvSpPr>
        <p:spPr>
          <a:xfrm flipH="1">
            <a:off x="711675" y="3781376"/>
            <a:ext cx="1803600" cy="822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latin typeface="Calibri"/>
                <a:ea typeface="Calibri"/>
                <a:cs typeface="Calibri"/>
                <a:sym typeface="Calibri"/>
              </a:rPr>
              <a:t>Determine the force on the atoms from the interaction of the atoms using the morse potential function</a:t>
            </a:r>
            <a:endParaRPr sz="1100">
              <a:latin typeface="Calibri"/>
              <a:ea typeface="Calibri"/>
              <a:cs typeface="Calibri"/>
              <a:sym typeface="Calibri"/>
            </a:endParaRPr>
          </a:p>
        </p:txBody>
      </p:sp>
      <p:sp>
        <p:nvSpPr>
          <p:cNvPr id="548" name="Google Shape;548;p80"/>
          <p:cNvSpPr txBox="1"/>
          <p:nvPr/>
        </p:nvSpPr>
        <p:spPr>
          <a:xfrm flipH="1">
            <a:off x="2685954" y="3383763"/>
            <a:ext cx="1801500" cy="365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500">
                <a:solidFill>
                  <a:schemeClr val="dk1"/>
                </a:solidFill>
                <a:latin typeface="Dosis"/>
                <a:ea typeface="Dosis"/>
                <a:cs typeface="Dosis"/>
                <a:sym typeface="Dosis"/>
              </a:rPr>
              <a:t>DATA</a:t>
            </a:r>
            <a:endParaRPr sz="2500">
              <a:solidFill>
                <a:schemeClr val="dk1"/>
              </a:solidFill>
              <a:latin typeface="Dosis"/>
              <a:ea typeface="Dosis"/>
              <a:cs typeface="Dosis"/>
              <a:sym typeface="Dosis"/>
            </a:endParaRPr>
          </a:p>
        </p:txBody>
      </p:sp>
      <p:sp>
        <p:nvSpPr>
          <p:cNvPr id="549" name="Google Shape;549;p80"/>
          <p:cNvSpPr txBox="1"/>
          <p:nvPr/>
        </p:nvSpPr>
        <p:spPr>
          <a:xfrm flipH="1">
            <a:off x="2686125" y="3836651"/>
            <a:ext cx="1801500" cy="497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chemeClr val="dk1"/>
                </a:solidFill>
                <a:latin typeface="Calibri"/>
                <a:ea typeface="Calibri"/>
                <a:cs typeface="Calibri"/>
                <a:sym typeface="Calibri"/>
              </a:rPr>
              <a:t>Input the data(tool velocity, time,etc)</a:t>
            </a:r>
            <a:endParaRPr sz="1100">
              <a:solidFill>
                <a:schemeClr val="dk1"/>
              </a:solidFill>
              <a:latin typeface="Calibri"/>
              <a:ea typeface="Calibri"/>
              <a:cs typeface="Calibri"/>
              <a:sym typeface="Calibri"/>
            </a:endParaRPr>
          </a:p>
        </p:txBody>
      </p:sp>
      <p:sp>
        <p:nvSpPr>
          <p:cNvPr id="550" name="Google Shape;550;p80"/>
          <p:cNvSpPr txBox="1"/>
          <p:nvPr/>
        </p:nvSpPr>
        <p:spPr>
          <a:xfrm flipH="1">
            <a:off x="4658371" y="3404188"/>
            <a:ext cx="1801500" cy="365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500">
                <a:solidFill>
                  <a:schemeClr val="dk1"/>
                </a:solidFill>
                <a:latin typeface="Dosis"/>
                <a:ea typeface="Dosis"/>
                <a:cs typeface="Dosis"/>
                <a:sym typeface="Dosis"/>
              </a:rPr>
              <a:t>VELOCITY</a:t>
            </a:r>
            <a:endParaRPr sz="2500">
              <a:solidFill>
                <a:schemeClr val="dk1"/>
              </a:solidFill>
              <a:latin typeface="Dosis"/>
              <a:ea typeface="Dosis"/>
              <a:cs typeface="Dosis"/>
              <a:sym typeface="Dosis"/>
            </a:endParaRPr>
          </a:p>
        </p:txBody>
      </p:sp>
      <p:sp>
        <p:nvSpPr>
          <p:cNvPr id="551" name="Google Shape;551;p80"/>
          <p:cNvSpPr txBox="1"/>
          <p:nvPr/>
        </p:nvSpPr>
        <p:spPr>
          <a:xfrm flipH="1">
            <a:off x="6630812" y="3480988"/>
            <a:ext cx="1801500" cy="365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500">
                <a:solidFill>
                  <a:schemeClr val="dk1"/>
                </a:solidFill>
                <a:latin typeface="Dosis"/>
                <a:ea typeface="Dosis"/>
                <a:cs typeface="Dosis"/>
                <a:sym typeface="Dosis"/>
              </a:rPr>
              <a:t>TIME</a:t>
            </a:r>
            <a:endParaRPr sz="2500">
              <a:solidFill>
                <a:schemeClr val="dk1"/>
              </a:solidFill>
              <a:latin typeface="Dosis"/>
              <a:ea typeface="Dosis"/>
              <a:cs typeface="Dosis"/>
              <a:sym typeface="Dosis"/>
            </a:endParaRPr>
          </a:p>
        </p:txBody>
      </p:sp>
      <p:sp>
        <p:nvSpPr>
          <p:cNvPr id="552" name="Google Shape;552;p80"/>
          <p:cNvSpPr txBox="1"/>
          <p:nvPr/>
        </p:nvSpPr>
        <p:spPr>
          <a:xfrm flipH="1">
            <a:off x="6669087" y="3906847"/>
            <a:ext cx="1801500" cy="548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chemeClr val="dk1"/>
                </a:solidFill>
                <a:latin typeface="Calibri"/>
                <a:ea typeface="Calibri"/>
                <a:cs typeface="Calibri"/>
                <a:sym typeface="Calibri"/>
              </a:rPr>
              <a:t>Perform time integration using Gear Predictor Method</a:t>
            </a:r>
            <a:endParaRPr sz="1100">
              <a:solidFill>
                <a:schemeClr val="dk1"/>
              </a:solidFill>
              <a:latin typeface="Calibri"/>
              <a:ea typeface="Calibri"/>
              <a:cs typeface="Calibri"/>
              <a:sym typeface="Calibri"/>
            </a:endParaRPr>
          </a:p>
        </p:txBody>
      </p:sp>
      <p:sp>
        <p:nvSpPr>
          <p:cNvPr id="553" name="Google Shape;553;p80"/>
          <p:cNvSpPr txBox="1"/>
          <p:nvPr/>
        </p:nvSpPr>
        <p:spPr>
          <a:xfrm flipH="1">
            <a:off x="1316337" y="1728400"/>
            <a:ext cx="594300" cy="365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500">
                <a:solidFill>
                  <a:schemeClr val="lt1"/>
                </a:solidFill>
                <a:latin typeface="Dosis"/>
                <a:ea typeface="Dosis"/>
                <a:cs typeface="Dosis"/>
                <a:sym typeface="Dosis"/>
              </a:rPr>
              <a:t>01</a:t>
            </a:r>
            <a:endParaRPr b="1" sz="2500">
              <a:solidFill>
                <a:schemeClr val="lt1"/>
              </a:solidFill>
              <a:latin typeface="Dosis"/>
              <a:ea typeface="Dosis"/>
              <a:cs typeface="Dosis"/>
              <a:sym typeface="Dosis"/>
            </a:endParaRPr>
          </a:p>
        </p:txBody>
      </p:sp>
      <p:sp>
        <p:nvSpPr>
          <p:cNvPr id="554" name="Google Shape;554;p80"/>
          <p:cNvSpPr txBox="1"/>
          <p:nvPr/>
        </p:nvSpPr>
        <p:spPr>
          <a:xfrm flipH="1">
            <a:off x="3290185" y="1728388"/>
            <a:ext cx="594300" cy="365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500">
                <a:solidFill>
                  <a:schemeClr val="lt1"/>
                </a:solidFill>
                <a:latin typeface="Dosis"/>
                <a:ea typeface="Dosis"/>
                <a:cs typeface="Dosis"/>
                <a:sym typeface="Dosis"/>
              </a:rPr>
              <a:t>02</a:t>
            </a:r>
            <a:endParaRPr b="1" sz="2500">
              <a:solidFill>
                <a:schemeClr val="lt1"/>
              </a:solidFill>
              <a:latin typeface="Dosis"/>
              <a:ea typeface="Dosis"/>
              <a:cs typeface="Dosis"/>
              <a:sym typeface="Dosis"/>
            </a:endParaRPr>
          </a:p>
        </p:txBody>
      </p:sp>
      <p:sp>
        <p:nvSpPr>
          <p:cNvPr id="555" name="Google Shape;555;p80"/>
          <p:cNvSpPr txBox="1"/>
          <p:nvPr/>
        </p:nvSpPr>
        <p:spPr>
          <a:xfrm flipH="1">
            <a:off x="5259146" y="1728388"/>
            <a:ext cx="594300" cy="365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500">
                <a:solidFill>
                  <a:schemeClr val="lt1"/>
                </a:solidFill>
                <a:latin typeface="Dosis"/>
                <a:ea typeface="Dosis"/>
                <a:cs typeface="Dosis"/>
                <a:sym typeface="Dosis"/>
              </a:rPr>
              <a:t>03</a:t>
            </a:r>
            <a:endParaRPr b="1" sz="2500">
              <a:solidFill>
                <a:schemeClr val="lt1"/>
              </a:solidFill>
              <a:latin typeface="Dosis"/>
              <a:ea typeface="Dosis"/>
              <a:cs typeface="Dosis"/>
              <a:sym typeface="Dosis"/>
            </a:endParaRPr>
          </a:p>
        </p:txBody>
      </p:sp>
      <p:sp>
        <p:nvSpPr>
          <p:cNvPr id="556" name="Google Shape;556;p80"/>
          <p:cNvSpPr txBox="1"/>
          <p:nvPr/>
        </p:nvSpPr>
        <p:spPr>
          <a:xfrm flipH="1">
            <a:off x="7234412" y="1728388"/>
            <a:ext cx="594300" cy="365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500">
                <a:solidFill>
                  <a:schemeClr val="lt1"/>
                </a:solidFill>
                <a:latin typeface="Dosis"/>
                <a:ea typeface="Dosis"/>
                <a:cs typeface="Dosis"/>
                <a:sym typeface="Dosis"/>
              </a:rPr>
              <a:t>04</a:t>
            </a:r>
            <a:endParaRPr b="1" sz="2500">
              <a:solidFill>
                <a:schemeClr val="lt1"/>
              </a:solidFill>
              <a:latin typeface="Dosis"/>
              <a:ea typeface="Dosis"/>
              <a:cs typeface="Dosis"/>
              <a:sym typeface="Dosis"/>
            </a:endParaRPr>
          </a:p>
        </p:txBody>
      </p:sp>
      <p:sp>
        <p:nvSpPr>
          <p:cNvPr id="557" name="Google Shape;557;p80"/>
          <p:cNvSpPr/>
          <p:nvPr/>
        </p:nvSpPr>
        <p:spPr>
          <a:xfrm>
            <a:off x="1121637" y="2466620"/>
            <a:ext cx="983700" cy="910800"/>
          </a:xfrm>
          <a:prstGeom prst="roundRect">
            <a:avLst>
              <a:gd fmla="val 8278"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80"/>
          <p:cNvSpPr/>
          <p:nvPr/>
        </p:nvSpPr>
        <p:spPr>
          <a:xfrm>
            <a:off x="3098804" y="2466620"/>
            <a:ext cx="983700" cy="910800"/>
          </a:xfrm>
          <a:prstGeom prst="roundRect">
            <a:avLst>
              <a:gd fmla="val 8278"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80"/>
          <p:cNvSpPr/>
          <p:nvPr/>
        </p:nvSpPr>
        <p:spPr>
          <a:xfrm>
            <a:off x="5064496" y="2466620"/>
            <a:ext cx="983700" cy="910800"/>
          </a:xfrm>
          <a:prstGeom prst="roundRect">
            <a:avLst>
              <a:gd fmla="val 8278"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80"/>
          <p:cNvSpPr/>
          <p:nvPr/>
        </p:nvSpPr>
        <p:spPr>
          <a:xfrm>
            <a:off x="7039712" y="2466620"/>
            <a:ext cx="983700" cy="910800"/>
          </a:xfrm>
          <a:prstGeom prst="roundRect">
            <a:avLst>
              <a:gd fmla="val 8278"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61" name="Google Shape;561;p80"/>
          <p:cNvCxnSpPr>
            <a:stCxn id="542" idx="2"/>
            <a:endCxn id="557" idx="0"/>
          </p:cNvCxnSpPr>
          <p:nvPr/>
        </p:nvCxnSpPr>
        <p:spPr>
          <a:xfrm>
            <a:off x="1613487" y="2185598"/>
            <a:ext cx="0" cy="281100"/>
          </a:xfrm>
          <a:prstGeom prst="straightConnector1">
            <a:avLst/>
          </a:prstGeom>
          <a:noFill/>
          <a:ln cap="flat" cmpd="sng" w="28575">
            <a:solidFill>
              <a:schemeClr val="accent1"/>
            </a:solidFill>
            <a:prstDash val="solid"/>
            <a:round/>
            <a:headEnd len="med" w="med" type="none"/>
            <a:tailEnd len="med" w="med" type="none"/>
          </a:ln>
        </p:spPr>
      </p:cxnSp>
      <p:cxnSp>
        <p:nvCxnSpPr>
          <p:cNvPr id="562" name="Google Shape;562;p80"/>
          <p:cNvCxnSpPr>
            <a:stCxn id="541" idx="2"/>
            <a:endCxn id="558" idx="0"/>
          </p:cNvCxnSpPr>
          <p:nvPr/>
        </p:nvCxnSpPr>
        <p:spPr>
          <a:xfrm>
            <a:off x="3587335" y="2185598"/>
            <a:ext cx="3300" cy="281100"/>
          </a:xfrm>
          <a:prstGeom prst="straightConnector1">
            <a:avLst/>
          </a:prstGeom>
          <a:noFill/>
          <a:ln cap="flat" cmpd="sng" w="28575">
            <a:solidFill>
              <a:schemeClr val="accent1"/>
            </a:solidFill>
            <a:prstDash val="solid"/>
            <a:round/>
            <a:headEnd len="med" w="med" type="none"/>
            <a:tailEnd len="med" w="med" type="none"/>
          </a:ln>
        </p:spPr>
      </p:cxnSp>
      <p:cxnSp>
        <p:nvCxnSpPr>
          <p:cNvPr id="563" name="Google Shape;563;p80"/>
          <p:cNvCxnSpPr>
            <a:stCxn id="539" idx="2"/>
            <a:endCxn id="559" idx="0"/>
          </p:cNvCxnSpPr>
          <p:nvPr/>
        </p:nvCxnSpPr>
        <p:spPr>
          <a:xfrm>
            <a:off x="5556296" y="2185598"/>
            <a:ext cx="0" cy="281100"/>
          </a:xfrm>
          <a:prstGeom prst="straightConnector1">
            <a:avLst/>
          </a:prstGeom>
          <a:noFill/>
          <a:ln cap="flat" cmpd="sng" w="28575">
            <a:solidFill>
              <a:schemeClr val="accent1"/>
            </a:solidFill>
            <a:prstDash val="solid"/>
            <a:round/>
            <a:headEnd len="med" w="med" type="none"/>
            <a:tailEnd len="med" w="med" type="none"/>
          </a:ln>
        </p:spPr>
      </p:cxnSp>
      <p:cxnSp>
        <p:nvCxnSpPr>
          <p:cNvPr id="564" name="Google Shape;564;p80"/>
          <p:cNvCxnSpPr>
            <a:stCxn id="540" idx="2"/>
            <a:endCxn id="560" idx="0"/>
          </p:cNvCxnSpPr>
          <p:nvPr/>
        </p:nvCxnSpPr>
        <p:spPr>
          <a:xfrm>
            <a:off x="7531562" y="2185598"/>
            <a:ext cx="0" cy="281100"/>
          </a:xfrm>
          <a:prstGeom prst="straightConnector1">
            <a:avLst/>
          </a:prstGeom>
          <a:noFill/>
          <a:ln cap="flat" cmpd="sng" w="28575">
            <a:solidFill>
              <a:schemeClr val="accent1"/>
            </a:solidFill>
            <a:prstDash val="solid"/>
            <a:round/>
            <a:headEnd len="med" w="med" type="none"/>
            <a:tailEnd len="med" w="med" type="none"/>
          </a:ln>
        </p:spPr>
      </p:cxnSp>
      <p:cxnSp>
        <p:nvCxnSpPr>
          <p:cNvPr id="565" name="Google Shape;565;p80"/>
          <p:cNvCxnSpPr>
            <a:stCxn id="557" idx="3"/>
            <a:endCxn id="554" idx="3"/>
          </p:cNvCxnSpPr>
          <p:nvPr/>
        </p:nvCxnSpPr>
        <p:spPr>
          <a:xfrm flipH="1" rot="10800000">
            <a:off x="2105337" y="1911320"/>
            <a:ext cx="1184700" cy="1010700"/>
          </a:xfrm>
          <a:prstGeom prst="curvedConnector3">
            <a:avLst>
              <a:gd fmla="val 50006" name="adj1"/>
            </a:avLst>
          </a:prstGeom>
          <a:noFill/>
          <a:ln cap="flat" cmpd="sng" w="28575">
            <a:solidFill>
              <a:schemeClr val="accent1"/>
            </a:solidFill>
            <a:prstDash val="solid"/>
            <a:round/>
            <a:headEnd len="med" w="med" type="none"/>
            <a:tailEnd len="med" w="med" type="none"/>
          </a:ln>
        </p:spPr>
      </p:cxnSp>
      <p:cxnSp>
        <p:nvCxnSpPr>
          <p:cNvPr id="566" name="Google Shape;566;p80"/>
          <p:cNvCxnSpPr>
            <a:stCxn id="554" idx="1"/>
            <a:endCxn id="559" idx="1"/>
          </p:cNvCxnSpPr>
          <p:nvPr/>
        </p:nvCxnSpPr>
        <p:spPr>
          <a:xfrm>
            <a:off x="3884485" y="1911238"/>
            <a:ext cx="1179900" cy="1010700"/>
          </a:xfrm>
          <a:prstGeom prst="curvedConnector3">
            <a:avLst>
              <a:gd fmla="val 50005" name="adj1"/>
            </a:avLst>
          </a:prstGeom>
          <a:noFill/>
          <a:ln cap="flat" cmpd="sng" w="28575">
            <a:solidFill>
              <a:schemeClr val="accent1"/>
            </a:solidFill>
            <a:prstDash val="solid"/>
            <a:round/>
            <a:headEnd len="med" w="med" type="none"/>
            <a:tailEnd len="med" w="med" type="none"/>
          </a:ln>
        </p:spPr>
      </p:cxnSp>
      <p:cxnSp>
        <p:nvCxnSpPr>
          <p:cNvPr id="567" name="Google Shape;567;p80"/>
          <p:cNvCxnSpPr>
            <a:stCxn id="559" idx="3"/>
          </p:cNvCxnSpPr>
          <p:nvPr/>
        </p:nvCxnSpPr>
        <p:spPr>
          <a:xfrm flipH="1" rot="10800000">
            <a:off x="6048196" y="1862420"/>
            <a:ext cx="1162500" cy="1059600"/>
          </a:xfrm>
          <a:prstGeom prst="curvedConnector3">
            <a:avLst>
              <a:gd fmla="val 50000" name="adj1"/>
            </a:avLst>
          </a:prstGeom>
          <a:noFill/>
          <a:ln cap="flat" cmpd="sng" w="28575">
            <a:solidFill>
              <a:schemeClr val="accent1"/>
            </a:solidFill>
            <a:prstDash val="solid"/>
            <a:round/>
            <a:headEnd len="med" w="med" type="none"/>
            <a:tailEnd len="med" w="med" type="none"/>
          </a:ln>
        </p:spPr>
      </p:cxnSp>
      <p:grpSp>
        <p:nvGrpSpPr>
          <p:cNvPr id="568" name="Google Shape;568;p80"/>
          <p:cNvGrpSpPr/>
          <p:nvPr/>
        </p:nvGrpSpPr>
        <p:grpSpPr>
          <a:xfrm>
            <a:off x="1449854" y="2643142"/>
            <a:ext cx="327266" cy="557755"/>
            <a:chOff x="329225" y="2639900"/>
            <a:chExt cx="252325" cy="433275"/>
          </a:xfrm>
        </p:grpSpPr>
        <p:sp>
          <p:nvSpPr>
            <p:cNvPr id="569" name="Google Shape;569;p80"/>
            <p:cNvSpPr/>
            <p:nvPr/>
          </p:nvSpPr>
          <p:spPr>
            <a:xfrm>
              <a:off x="329225" y="2639900"/>
              <a:ext cx="252325" cy="324950"/>
            </a:xfrm>
            <a:custGeom>
              <a:rect b="b" l="l" r="r" t="t"/>
              <a:pathLst>
                <a:path extrusionOk="0" h="12998" w="10093">
                  <a:moveTo>
                    <a:pt x="9226" y="510"/>
                  </a:moveTo>
                  <a:lnTo>
                    <a:pt x="9328" y="535"/>
                  </a:lnTo>
                  <a:lnTo>
                    <a:pt x="9379" y="561"/>
                  </a:lnTo>
                  <a:lnTo>
                    <a:pt x="9456" y="612"/>
                  </a:lnTo>
                  <a:lnTo>
                    <a:pt x="9507" y="688"/>
                  </a:lnTo>
                  <a:lnTo>
                    <a:pt x="9532" y="765"/>
                  </a:lnTo>
                  <a:lnTo>
                    <a:pt x="9558" y="841"/>
                  </a:lnTo>
                  <a:lnTo>
                    <a:pt x="9583" y="918"/>
                  </a:lnTo>
                  <a:lnTo>
                    <a:pt x="9583" y="1555"/>
                  </a:lnTo>
                  <a:lnTo>
                    <a:pt x="510" y="1555"/>
                  </a:lnTo>
                  <a:lnTo>
                    <a:pt x="510" y="918"/>
                  </a:lnTo>
                  <a:lnTo>
                    <a:pt x="510" y="841"/>
                  </a:lnTo>
                  <a:lnTo>
                    <a:pt x="536" y="765"/>
                  </a:lnTo>
                  <a:lnTo>
                    <a:pt x="587" y="688"/>
                  </a:lnTo>
                  <a:lnTo>
                    <a:pt x="638" y="612"/>
                  </a:lnTo>
                  <a:lnTo>
                    <a:pt x="689" y="561"/>
                  </a:lnTo>
                  <a:lnTo>
                    <a:pt x="765" y="535"/>
                  </a:lnTo>
                  <a:lnTo>
                    <a:pt x="842" y="510"/>
                  </a:lnTo>
                  <a:close/>
                  <a:moveTo>
                    <a:pt x="740" y="0"/>
                  </a:moveTo>
                  <a:lnTo>
                    <a:pt x="561" y="76"/>
                  </a:lnTo>
                  <a:lnTo>
                    <a:pt x="408" y="153"/>
                  </a:lnTo>
                  <a:lnTo>
                    <a:pt x="255" y="255"/>
                  </a:lnTo>
                  <a:lnTo>
                    <a:pt x="153" y="408"/>
                  </a:lnTo>
                  <a:lnTo>
                    <a:pt x="77" y="561"/>
                  </a:lnTo>
                  <a:lnTo>
                    <a:pt x="26" y="739"/>
                  </a:lnTo>
                  <a:lnTo>
                    <a:pt x="1" y="918"/>
                  </a:lnTo>
                  <a:lnTo>
                    <a:pt x="1" y="12743"/>
                  </a:lnTo>
                  <a:lnTo>
                    <a:pt x="26" y="12845"/>
                  </a:lnTo>
                  <a:lnTo>
                    <a:pt x="77" y="12921"/>
                  </a:lnTo>
                  <a:lnTo>
                    <a:pt x="153" y="12972"/>
                  </a:lnTo>
                  <a:lnTo>
                    <a:pt x="255" y="12998"/>
                  </a:lnTo>
                  <a:lnTo>
                    <a:pt x="357" y="12972"/>
                  </a:lnTo>
                  <a:lnTo>
                    <a:pt x="434" y="12921"/>
                  </a:lnTo>
                  <a:lnTo>
                    <a:pt x="485" y="12845"/>
                  </a:lnTo>
                  <a:lnTo>
                    <a:pt x="510" y="12743"/>
                  </a:lnTo>
                  <a:lnTo>
                    <a:pt x="510" y="2064"/>
                  </a:lnTo>
                  <a:lnTo>
                    <a:pt x="9583" y="2064"/>
                  </a:lnTo>
                  <a:lnTo>
                    <a:pt x="9583" y="4740"/>
                  </a:lnTo>
                  <a:lnTo>
                    <a:pt x="9583" y="4817"/>
                  </a:lnTo>
                  <a:lnTo>
                    <a:pt x="9660" y="4919"/>
                  </a:lnTo>
                  <a:lnTo>
                    <a:pt x="9736" y="4970"/>
                  </a:lnTo>
                  <a:lnTo>
                    <a:pt x="9940" y="4970"/>
                  </a:lnTo>
                  <a:lnTo>
                    <a:pt x="10017" y="4919"/>
                  </a:lnTo>
                  <a:lnTo>
                    <a:pt x="10068" y="4817"/>
                  </a:lnTo>
                  <a:lnTo>
                    <a:pt x="10093" y="4740"/>
                  </a:lnTo>
                  <a:lnTo>
                    <a:pt x="10093" y="918"/>
                  </a:lnTo>
                  <a:lnTo>
                    <a:pt x="10068" y="739"/>
                  </a:lnTo>
                  <a:lnTo>
                    <a:pt x="10017" y="561"/>
                  </a:lnTo>
                  <a:lnTo>
                    <a:pt x="9915" y="408"/>
                  </a:lnTo>
                  <a:lnTo>
                    <a:pt x="9813" y="255"/>
                  </a:lnTo>
                  <a:lnTo>
                    <a:pt x="9660" y="153"/>
                  </a:lnTo>
                  <a:lnTo>
                    <a:pt x="9507" y="76"/>
                  </a:lnTo>
                  <a:lnTo>
                    <a:pt x="932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80"/>
            <p:cNvSpPr/>
            <p:nvPr/>
          </p:nvSpPr>
          <p:spPr>
            <a:xfrm>
              <a:off x="329225" y="2781325"/>
              <a:ext cx="252325" cy="291850"/>
            </a:xfrm>
            <a:custGeom>
              <a:rect b="b" l="l" r="r" t="t"/>
              <a:pathLst>
                <a:path extrusionOk="0" h="11674" w="10093">
                  <a:moveTo>
                    <a:pt x="9583" y="10093"/>
                  </a:moveTo>
                  <a:lnTo>
                    <a:pt x="9583" y="10731"/>
                  </a:lnTo>
                  <a:lnTo>
                    <a:pt x="9558" y="10832"/>
                  </a:lnTo>
                  <a:lnTo>
                    <a:pt x="9532" y="10909"/>
                  </a:lnTo>
                  <a:lnTo>
                    <a:pt x="9507" y="10985"/>
                  </a:lnTo>
                  <a:lnTo>
                    <a:pt x="9456" y="11036"/>
                  </a:lnTo>
                  <a:lnTo>
                    <a:pt x="9379" y="11087"/>
                  </a:lnTo>
                  <a:lnTo>
                    <a:pt x="9328" y="11138"/>
                  </a:lnTo>
                  <a:lnTo>
                    <a:pt x="9226" y="11164"/>
                  </a:lnTo>
                  <a:lnTo>
                    <a:pt x="842" y="11164"/>
                  </a:lnTo>
                  <a:lnTo>
                    <a:pt x="765" y="11138"/>
                  </a:lnTo>
                  <a:lnTo>
                    <a:pt x="689" y="11087"/>
                  </a:lnTo>
                  <a:lnTo>
                    <a:pt x="638" y="11036"/>
                  </a:lnTo>
                  <a:lnTo>
                    <a:pt x="587" y="10985"/>
                  </a:lnTo>
                  <a:lnTo>
                    <a:pt x="536" y="10909"/>
                  </a:lnTo>
                  <a:lnTo>
                    <a:pt x="510" y="10832"/>
                  </a:lnTo>
                  <a:lnTo>
                    <a:pt x="510" y="10731"/>
                  </a:lnTo>
                  <a:lnTo>
                    <a:pt x="510" y="10093"/>
                  </a:lnTo>
                  <a:close/>
                  <a:moveTo>
                    <a:pt x="9838" y="1"/>
                  </a:moveTo>
                  <a:lnTo>
                    <a:pt x="9736" y="26"/>
                  </a:lnTo>
                  <a:lnTo>
                    <a:pt x="9660" y="77"/>
                  </a:lnTo>
                  <a:lnTo>
                    <a:pt x="9583" y="154"/>
                  </a:lnTo>
                  <a:lnTo>
                    <a:pt x="9583" y="256"/>
                  </a:lnTo>
                  <a:lnTo>
                    <a:pt x="9583" y="9584"/>
                  </a:lnTo>
                  <a:lnTo>
                    <a:pt x="510" y="9584"/>
                  </a:lnTo>
                  <a:lnTo>
                    <a:pt x="510" y="8258"/>
                  </a:lnTo>
                  <a:lnTo>
                    <a:pt x="485" y="8156"/>
                  </a:lnTo>
                  <a:lnTo>
                    <a:pt x="434" y="8080"/>
                  </a:lnTo>
                  <a:lnTo>
                    <a:pt x="357" y="8029"/>
                  </a:lnTo>
                  <a:lnTo>
                    <a:pt x="255" y="8004"/>
                  </a:lnTo>
                  <a:lnTo>
                    <a:pt x="153" y="8029"/>
                  </a:lnTo>
                  <a:lnTo>
                    <a:pt x="77" y="8080"/>
                  </a:lnTo>
                  <a:lnTo>
                    <a:pt x="26" y="8156"/>
                  </a:lnTo>
                  <a:lnTo>
                    <a:pt x="1" y="8258"/>
                  </a:lnTo>
                  <a:lnTo>
                    <a:pt x="1" y="10731"/>
                  </a:lnTo>
                  <a:lnTo>
                    <a:pt x="26" y="10934"/>
                  </a:lnTo>
                  <a:lnTo>
                    <a:pt x="77" y="11113"/>
                  </a:lnTo>
                  <a:lnTo>
                    <a:pt x="153" y="11266"/>
                  </a:lnTo>
                  <a:lnTo>
                    <a:pt x="255" y="11393"/>
                  </a:lnTo>
                  <a:lnTo>
                    <a:pt x="408" y="11521"/>
                  </a:lnTo>
                  <a:lnTo>
                    <a:pt x="561" y="11597"/>
                  </a:lnTo>
                  <a:lnTo>
                    <a:pt x="740" y="11648"/>
                  </a:lnTo>
                  <a:lnTo>
                    <a:pt x="918" y="11674"/>
                  </a:lnTo>
                  <a:lnTo>
                    <a:pt x="9150" y="11674"/>
                  </a:lnTo>
                  <a:lnTo>
                    <a:pt x="9328" y="11648"/>
                  </a:lnTo>
                  <a:lnTo>
                    <a:pt x="9507" y="11597"/>
                  </a:lnTo>
                  <a:lnTo>
                    <a:pt x="9660" y="11521"/>
                  </a:lnTo>
                  <a:lnTo>
                    <a:pt x="9813" y="11393"/>
                  </a:lnTo>
                  <a:lnTo>
                    <a:pt x="9915" y="11266"/>
                  </a:lnTo>
                  <a:lnTo>
                    <a:pt x="10017" y="11113"/>
                  </a:lnTo>
                  <a:lnTo>
                    <a:pt x="10068" y="10934"/>
                  </a:lnTo>
                  <a:lnTo>
                    <a:pt x="10093" y="10731"/>
                  </a:lnTo>
                  <a:lnTo>
                    <a:pt x="10093" y="256"/>
                  </a:lnTo>
                  <a:lnTo>
                    <a:pt x="10068" y="154"/>
                  </a:lnTo>
                  <a:lnTo>
                    <a:pt x="10017" y="77"/>
                  </a:lnTo>
                  <a:lnTo>
                    <a:pt x="9940" y="26"/>
                  </a:lnTo>
                  <a:lnTo>
                    <a:pt x="983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80"/>
            <p:cNvSpPr/>
            <p:nvPr/>
          </p:nvSpPr>
          <p:spPr>
            <a:xfrm>
              <a:off x="390400" y="2708700"/>
              <a:ext cx="129350" cy="129375"/>
            </a:xfrm>
            <a:custGeom>
              <a:rect b="b" l="l" r="r" t="t"/>
              <a:pathLst>
                <a:path extrusionOk="0" h="5175" w="5174">
                  <a:moveTo>
                    <a:pt x="4231" y="510"/>
                  </a:moveTo>
                  <a:lnTo>
                    <a:pt x="4333" y="536"/>
                  </a:lnTo>
                  <a:lnTo>
                    <a:pt x="4409" y="561"/>
                  </a:lnTo>
                  <a:lnTo>
                    <a:pt x="4486" y="587"/>
                  </a:lnTo>
                  <a:lnTo>
                    <a:pt x="4537" y="638"/>
                  </a:lnTo>
                  <a:lnTo>
                    <a:pt x="4588" y="714"/>
                  </a:lnTo>
                  <a:lnTo>
                    <a:pt x="4639" y="765"/>
                  </a:lnTo>
                  <a:lnTo>
                    <a:pt x="4664" y="867"/>
                  </a:lnTo>
                  <a:lnTo>
                    <a:pt x="4664" y="943"/>
                  </a:lnTo>
                  <a:lnTo>
                    <a:pt x="4664" y="4231"/>
                  </a:lnTo>
                  <a:lnTo>
                    <a:pt x="4664" y="4333"/>
                  </a:lnTo>
                  <a:lnTo>
                    <a:pt x="4639" y="4410"/>
                  </a:lnTo>
                  <a:lnTo>
                    <a:pt x="4588" y="4486"/>
                  </a:lnTo>
                  <a:lnTo>
                    <a:pt x="4537" y="4537"/>
                  </a:lnTo>
                  <a:lnTo>
                    <a:pt x="4486" y="4588"/>
                  </a:lnTo>
                  <a:lnTo>
                    <a:pt x="4409" y="4639"/>
                  </a:lnTo>
                  <a:lnTo>
                    <a:pt x="4333" y="4664"/>
                  </a:lnTo>
                  <a:lnTo>
                    <a:pt x="867" y="4664"/>
                  </a:lnTo>
                  <a:lnTo>
                    <a:pt x="790" y="4639"/>
                  </a:lnTo>
                  <a:lnTo>
                    <a:pt x="714" y="4588"/>
                  </a:lnTo>
                  <a:lnTo>
                    <a:pt x="637" y="4537"/>
                  </a:lnTo>
                  <a:lnTo>
                    <a:pt x="586" y="4486"/>
                  </a:lnTo>
                  <a:lnTo>
                    <a:pt x="561" y="4410"/>
                  </a:lnTo>
                  <a:lnTo>
                    <a:pt x="535" y="4333"/>
                  </a:lnTo>
                  <a:lnTo>
                    <a:pt x="510" y="4231"/>
                  </a:lnTo>
                  <a:lnTo>
                    <a:pt x="510" y="943"/>
                  </a:lnTo>
                  <a:lnTo>
                    <a:pt x="535" y="867"/>
                  </a:lnTo>
                  <a:lnTo>
                    <a:pt x="561" y="765"/>
                  </a:lnTo>
                  <a:lnTo>
                    <a:pt x="586" y="714"/>
                  </a:lnTo>
                  <a:lnTo>
                    <a:pt x="637" y="638"/>
                  </a:lnTo>
                  <a:lnTo>
                    <a:pt x="714" y="587"/>
                  </a:lnTo>
                  <a:lnTo>
                    <a:pt x="790" y="561"/>
                  </a:lnTo>
                  <a:lnTo>
                    <a:pt x="867" y="536"/>
                  </a:lnTo>
                  <a:lnTo>
                    <a:pt x="943" y="510"/>
                  </a:lnTo>
                  <a:close/>
                  <a:moveTo>
                    <a:pt x="943" y="1"/>
                  </a:moveTo>
                  <a:lnTo>
                    <a:pt x="765" y="26"/>
                  </a:lnTo>
                  <a:lnTo>
                    <a:pt x="586" y="77"/>
                  </a:lnTo>
                  <a:lnTo>
                    <a:pt x="433" y="179"/>
                  </a:lnTo>
                  <a:lnTo>
                    <a:pt x="281" y="281"/>
                  </a:lnTo>
                  <a:lnTo>
                    <a:pt x="179" y="408"/>
                  </a:lnTo>
                  <a:lnTo>
                    <a:pt x="77" y="587"/>
                  </a:lnTo>
                  <a:lnTo>
                    <a:pt x="26" y="765"/>
                  </a:lnTo>
                  <a:lnTo>
                    <a:pt x="0" y="943"/>
                  </a:lnTo>
                  <a:lnTo>
                    <a:pt x="0" y="4231"/>
                  </a:lnTo>
                  <a:lnTo>
                    <a:pt x="26" y="4435"/>
                  </a:lnTo>
                  <a:lnTo>
                    <a:pt x="77" y="4613"/>
                  </a:lnTo>
                  <a:lnTo>
                    <a:pt x="179" y="4766"/>
                  </a:lnTo>
                  <a:lnTo>
                    <a:pt x="281" y="4894"/>
                  </a:lnTo>
                  <a:lnTo>
                    <a:pt x="433" y="5021"/>
                  </a:lnTo>
                  <a:lnTo>
                    <a:pt x="586" y="5098"/>
                  </a:lnTo>
                  <a:lnTo>
                    <a:pt x="765" y="5149"/>
                  </a:lnTo>
                  <a:lnTo>
                    <a:pt x="943" y="5174"/>
                  </a:lnTo>
                  <a:lnTo>
                    <a:pt x="4231" y="5174"/>
                  </a:lnTo>
                  <a:lnTo>
                    <a:pt x="4435" y="5149"/>
                  </a:lnTo>
                  <a:lnTo>
                    <a:pt x="4613" y="5098"/>
                  </a:lnTo>
                  <a:lnTo>
                    <a:pt x="4766" y="5021"/>
                  </a:lnTo>
                  <a:lnTo>
                    <a:pt x="4894" y="4894"/>
                  </a:lnTo>
                  <a:lnTo>
                    <a:pt x="5021" y="4766"/>
                  </a:lnTo>
                  <a:lnTo>
                    <a:pt x="5097" y="4613"/>
                  </a:lnTo>
                  <a:lnTo>
                    <a:pt x="5148" y="4435"/>
                  </a:lnTo>
                  <a:lnTo>
                    <a:pt x="5174" y="4231"/>
                  </a:lnTo>
                  <a:lnTo>
                    <a:pt x="5174" y="943"/>
                  </a:lnTo>
                  <a:lnTo>
                    <a:pt x="5148" y="765"/>
                  </a:lnTo>
                  <a:lnTo>
                    <a:pt x="5097" y="587"/>
                  </a:lnTo>
                  <a:lnTo>
                    <a:pt x="5021" y="408"/>
                  </a:lnTo>
                  <a:lnTo>
                    <a:pt x="4894" y="281"/>
                  </a:lnTo>
                  <a:lnTo>
                    <a:pt x="4766" y="179"/>
                  </a:lnTo>
                  <a:lnTo>
                    <a:pt x="4613" y="77"/>
                  </a:lnTo>
                  <a:lnTo>
                    <a:pt x="4435" y="26"/>
                  </a:lnTo>
                  <a:lnTo>
                    <a:pt x="423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80"/>
            <p:cNvSpPr/>
            <p:nvPr/>
          </p:nvSpPr>
          <p:spPr>
            <a:xfrm>
              <a:off x="413975" y="2745025"/>
              <a:ext cx="82850" cy="56725"/>
            </a:xfrm>
            <a:custGeom>
              <a:rect b="b" l="l" r="r" t="t"/>
              <a:pathLst>
                <a:path extrusionOk="0" h="2269" w="3314">
                  <a:moveTo>
                    <a:pt x="1580" y="0"/>
                  </a:moveTo>
                  <a:lnTo>
                    <a:pt x="1504" y="26"/>
                  </a:lnTo>
                  <a:lnTo>
                    <a:pt x="1453" y="51"/>
                  </a:lnTo>
                  <a:lnTo>
                    <a:pt x="1376" y="102"/>
                  </a:lnTo>
                  <a:lnTo>
                    <a:pt x="1351" y="153"/>
                  </a:lnTo>
                  <a:lnTo>
                    <a:pt x="765" y="1478"/>
                  </a:lnTo>
                  <a:lnTo>
                    <a:pt x="459" y="994"/>
                  </a:lnTo>
                  <a:lnTo>
                    <a:pt x="382" y="918"/>
                  </a:lnTo>
                  <a:lnTo>
                    <a:pt x="306" y="867"/>
                  </a:lnTo>
                  <a:lnTo>
                    <a:pt x="204" y="867"/>
                  </a:lnTo>
                  <a:lnTo>
                    <a:pt x="102" y="892"/>
                  </a:lnTo>
                  <a:lnTo>
                    <a:pt x="51" y="969"/>
                  </a:lnTo>
                  <a:lnTo>
                    <a:pt x="0" y="1071"/>
                  </a:lnTo>
                  <a:lnTo>
                    <a:pt x="0" y="1147"/>
                  </a:lnTo>
                  <a:lnTo>
                    <a:pt x="26" y="1249"/>
                  </a:lnTo>
                  <a:lnTo>
                    <a:pt x="586" y="2141"/>
                  </a:lnTo>
                  <a:lnTo>
                    <a:pt x="612" y="2192"/>
                  </a:lnTo>
                  <a:lnTo>
                    <a:pt x="688" y="2243"/>
                  </a:lnTo>
                  <a:lnTo>
                    <a:pt x="739" y="2268"/>
                  </a:lnTo>
                  <a:lnTo>
                    <a:pt x="816" y="2268"/>
                  </a:lnTo>
                  <a:lnTo>
                    <a:pt x="867" y="2243"/>
                  </a:lnTo>
                  <a:lnTo>
                    <a:pt x="943" y="2218"/>
                  </a:lnTo>
                  <a:lnTo>
                    <a:pt x="994" y="2167"/>
                  </a:lnTo>
                  <a:lnTo>
                    <a:pt x="1020" y="2116"/>
                  </a:lnTo>
                  <a:lnTo>
                    <a:pt x="1733" y="510"/>
                  </a:lnTo>
                  <a:lnTo>
                    <a:pt x="3160" y="510"/>
                  </a:lnTo>
                  <a:lnTo>
                    <a:pt x="3237" y="433"/>
                  </a:lnTo>
                  <a:lnTo>
                    <a:pt x="3288" y="357"/>
                  </a:lnTo>
                  <a:lnTo>
                    <a:pt x="3313" y="255"/>
                  </a:lnTo>
                  <a:lnTo>
                    <a:pt x="3288" y="179"/>
                  </a:lnTo>
                  <a:lnTo>
                    <a:pt x="3237" y="77"/>
                  </a:lnTo>
                  <a:lnTo>
                    <a:pt x="3160" y="26"/>
                  </a:lnTo>
                  <a:lnTo>
                    <a:pt x="305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80"/>
            <p:cNvSpPr/>
            <p:nvPr/>
          </p:nvSpPr>
          <p:spPr>
            <a:xfrm>
              <a:off x="461750" y="2766675"/>
              <a:ext cx="35075" cy="35075"/>
            </a:xfrm>
            <a:custGeom>
              <a:rect b="b" l="l" r="r" t="t"/>
              <a:pathLst>
                <a:path extrusionOk="0" h="1403" w="1403">
                  <a:moveTo>
                    <a:pt x="255" y="1"/>
                  </a:moveTo>
                  <a:lnTo>
                    <a:pt x="154" y="26"/>
                  </a:lnTo>
                  <a:lnTo>
                    <a:pt x="77" y="77"/>
                  </a:lnTo>
                  <a:lnTo>
                    <a:pt x="26" y="154"/>
                  </a:lnTo>
                  <a:lnTo>
                    <a:pt x="1" y="256"/>
                  </a:lnTo>
                  <a:lnTo>
                    <a:pt x="26" y="358"/>
                  </a:lnTo>
                  <a:lnTo>
                    <a:pt x="77" y="434"/>
                  </a:lnTo>
                  <a:lnTo>
                    <a:pt x="332" y="689"/>
                  </a:lnTo>
                  <a:lnTo>
                    <a:pt x="77" y="969"/>
                  </a:lnTo>
                  <a:lnTo>
                    <a:pt x="26" y="1046"/>
                  </a:lnTo>
                  <a:lnTo>
                    <a:pt x="1" y="1148"/>
                  </a:lnTo>
                  <a:lnTo>
                    <a:pt x="26" y="1250"/>
                  </a:lnTo>
                  <a:lnTo>
                    <a:pt x="77" y="1326"/>
                  </a:lnTo>
                  <a:lnTo>
                    <a:pt x="154" y="1377"/>
                  </a:lnTo>
                  <a:lnTo>
                    <a:pt x="255" y="1402"/>
                  </a:lnTo>
                  <a:lnTo>
                    <a:pt x="357" y="1377"/>
                  </a:lnTo>
                  <a:lnTo>
                    <a:pt x="434" y="1326"/>
                  </a:lnTo>
                  <a:lnTo>
                    <a:pt x="689" y="1046"/>
                  </a:lnTo>
                  <a:lnTo>
                    <a:pt x="969" y="1326"/>
                  </a:lnTo>
                  <a:lnTo>
                    <a:pt x="1046" y="1377"/>
                  </a:lnTo>
                  <a:lnTo>
                    <a:pt x="1147" y="1402"/>
                  </a:lnTo>
                  <a:lnTo>
                    <a:pt x="1224" y="1377"/>
                  </a:lnTo>
                  <a:lnTo>
                    <a:pt x="1326" y="1326"/>
                  </a:lnTo>
                  <a:lnTo>
                    <a:pt x="1377" y="1250"/>
                  </a:lnTo>
                  <a:lnTo>
                    <a:pt x="1402" y="1148"/>
                  </a:lnTo>
                  <a:lnTo>
                    <a:pt x="1377" y="1046"/>
                  </a:lnTo>
                  <a:lnTo>
                    <a:pt x="1326" y="969"/>
                  </a:lnTo>
                  <a:lnTo>
                    <a:pt x="1046" y="689"/>
                  </a:lnTo>
                  <a:lnTo>
                    <a:pt x="1326" y="434"/>
                  </a:lnTo>
                  <a:lnTo>
                    <a:pt x="1377" y="358"/>
                  </a:lnTo>
                  <a:lnTo>
                    <a:pt x="1402" y="256"/>
                  </a:lnTo>
                  <a:lnTo>
                    <a:pt x="1377" y="154"/>
                  </a:lnTo>
                  <a:lnTo>
                    <a:pt x="1326" y="77"/>
                  </a:lnTo>
                  <a:lnTo>
                    <a:pt x="1224" y="26"/>
                  </a:lnTo>
                  <a:lnTo>
                    <a:pt x="1147" y="1"/>
                  </a:lnTo>
                  <a:lnTo>
                    <a:pt x="1046" y="26"/>
                  </a:lnTo>
                  <a:lnTo>
                    <a:pt x="969" y="77"/>
                  </a:lnTo>
                  <a:lnTo>
                    <a:pt x="689" y="332"/>
                  </a:lnTo>
                  <a:lnTo>
                    <a:pt x="434" y="77"/>
                  </a:lnTo>
                  <a:lnTo>
                    <a:pt x="357" y="26"/>
                  </a:lnTo>
                  <a:lnTo>
                    <a:pt x="25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80"/>
            <p:cNvSpPr/>
            <p:nvPr/>
          </p:nvSpPr>
          <p:spPr>
            <a:xfrm>
              <a:off x="379550" y="2862250"/>
              <a:ext cx="19775" cy="46550"/>
            </a:xfrm>
            <a:custGeom>
              <a:rect b="b" l="l" r="r" t="t"/>
              <a:pathLst>
                <a:path extrusionOk="0" h="1862" w="791">
                  <a:moveTo>
                    <a:pt x="434" y="1"/>
                  </a:moveTo>
                  <a:lnTo>
                    <a:pt x="358" y="77"/>
                  </a:lnTo>
                  <a:lnTo>
                    <a:pt x="205" y="256"/>
                  </a:lnTo>
                  <a:lnTo>
                    <a:pt x="77" y="459"/>
                  </a:lnTo>
                  <a:lnTo>
                    <a:pt x="26" y="689"/>
                  </a:lnTo>
                  <a:lnTo>
                    <a:pt x="1" y="918"/>
                  </a:lnTo>
                  <a:lnTo>
                    <a:pt x="26" y="1148"/>
                  </a:lnTo>
                  <a:lnTo>
                    <a:pt x="77" y="1377"/>
                  </a:lnTo>
                  <a:lnTo>
                    <a:pt x="205" y="1581"/>
                  </a:lnTo>
                  <a:lnTo>
                    <a:pt x="358" y="1785"/>
                  </a:lnTo>
                  <a:lnTo>
                    <a:pt x="434" y="1836"/>
                  </a:lnTo>
                  <a:lnTo>
                    <a:pt x="536" y="1861"/>
                  </a:lnTo>
                  <a:lnTo>
                    <a:pt x="638" y="1836"/>
                  </a:lnTo>
                  <a:lnTo>
                    <a:pt x="715" y="1785"/>
                  </a:lnTo>
                  <a:lnTo>
                    <a:pt x="765" y="1708"/>
                  </a:lnTo>
                  <a:lnTo>
                    <a:pt x="791" y="1606"/>
                  </a:lnTo>
                  <a:lnTo>
                    <a:pt x="765" y="1504"/>
                  </a:lnTo>
                  <a:lnTo>
                    <a:pt x="715" y="1428"/>
                  </a:lnTo>
                  <a:lnTo>
                    <a:pt x="613" y="1300"/>
                  </a:lnTo>
                  <a:lnTo>
                    <a:pt x="562" y="1198"/>
                  </a:lnTo>
                  <a:lnTo>
                    <a:pt x="511" y="1046"/>
                  </a:lnTo>
                  <a:lnTo>
                    <a:pt x="511" y="918"/>
                  </a:lnTo>
                  <a:lnTo>
                    <a:pt x="511" y="791"/>
                  </a:lnTo>
                  <a:lnTo>
                    <a:pt x="562" y="663"/>
                  </a:lnTo>
                  <a:lnTo>
                    <a:pt x="613" y="536"/>
                  </a:lnTo>
                  <a:lnTo>
                    <a:pt x="715" y="434"/>
                  </a:lnTo>
                  <a:lnTo>
                    <a:pt x="765" y="332"/>
                  </a:lnTo>
                  <a:lnTo>
                    <a:pt x="791" y="256"/>
                  </a:lnTo>
                  <a:lnTo>
                    <a:pt x="765" y="154"/>
                  </a:lnTo>
                  <a:lnTo>
                    <a:pt x="715" y="77"/>
                  </a:lnTo>
                  <a:lnTo>
                    <a:pt x="63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80"/>
            <p:cNvSpPr/>
            <p:nvPr/>
          </p:nvSpPr>
          <p:spPr>
            <a:xfrm>
              <a:off x="444550" y="2862250"/>
              <a:ext cx="19775" cy="46550"/>
            </a:xfrm>
            <a:custGeom>
              <a:rect b="b" l="l" r="r" t="t"/>
              <a:pathLst>
                <a:path extrusionOk="0" h="1862" w="791">
                  <a:moveTo>
                    <a:pt x="153" y="1"/>
                  </a:moveTo>
                  <a:lnTo>
                    <a:pt x="77" y="77"/>
                  </a:lnTo>
                  <a:lnTo>
                    <a:pt x="26" y="154"/>
                  </a:lnTo>
                  <a:lnTo>
                    <a:pt x="0" y="256"/>
                  </a:lnTo>
                  <a:lnTo>
                    <a:pt x="26" y="332"/>
                  </a:lnTo>
                  <a:lnTo>
                    <a:pt x="77" y="434"/>
                  </a:lnTo>
                  <a:lnTo>
                    <a:pt x="153" y="536"/>
                  </a:lnTo>
                  <a:lnTo>
                    <a:pt x="230" y="663"/>
                  </a:lnTo>
                  <a:lnTo>
                    <a:pt x="255" y="791"/>
                  </a:lnTo>
                  <a:lnTo>
                    <a:pt x="281" y="918"/>
                  </a:lnTo>
                  <a:lnTo>
                    <a:pt x="255" y="1046"/>
                  </a:lnTo>
                  <a:lnTo>
                    <a:pt x="230" y="1198"/>
                  </a:lnTo>
                  <a:lnTo>
                    <a:pt x="153" y="1300"/>
                  </a:lnTo>
                  <a:lnTo>
                    <a:pt x="77" y="1428"/>
                  </a:lnTo>
                  <a:lnTo>
                    <a:pt x="26" y="1504"/>
                  </a:lnTo>
                  <a:lnTo>
                    <a:pt x="0" y="1606"/>
                  </a:lnTo>
                  <a:lnTo>
                    <a:pt x="26" y="1708"/>
                  </a:lnTo>
                  <a:lnTo>
                    <a:pt x="77" y="1785"/>
                  </a:lnTo>
                  <a:lnTo>
                    <a:pt x="153" y="1836"/>
                  </a:lnTo>
                  <a:lnTo>
                    <a:pt x="255" y="1861"/>
                  </a:lnTo>
                  <a:lnTo>
                    <a:pt x="357" y="1836"/>
                  </a:lnTo>
                  <a:lnTo>
                    <a:pt x="434" y="1785"/>
                  </a:lnTo>
                  <a:lnTo>
                    <a:pt x="587" y="1581"/>
                  </a:lnTo>
                  <a:lnTo>
                    <a:pt x="689" y="1377"/>
                  </a:lnTo>
                  <a:lnTo>
                    <a:pt x="765" y="1148"/>
                  </a:lnTo>
                  <a:lnTo>
                    <a:pt x="791" y="918"/>
                  </a:lnTo>
                  <a:lnTo>
                    <a:pt x="765" y="689"/>
                  </a:lnTo>
                  <a:lnTo>
                    <a:pt x="689" y="459"/>
                  </a:lnTo>
                  <a:lnTo>
                    <a:pt x="587" y="256"/>
                  </a:lnTo>
                  <a:lnTo>
                    <a:pt x="434" y="77"/>
                  </a:lnTo>
                  <a:lnTo>
                    <a:pt x="35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80"/>
            <p:cNvSpPr/>
            <p:nvPr/>
          </p:nvSpPr>
          <p:spPr>
            <a:xfrm>
              <a:off x="406325" y="2869900"/>
              <a:ext cx="31250" cy="30600"/>
            </a:xfrm>
            <a:custGeom>
              <a:rect b="b" l="l" r="r" t="t"/>
              <a:pathLst>
                <a:path extrusionOk="0" h="1224" w="1250">
                  <a:moveTo>
                    <a:pt x="255" y="0"/>
                  </a:moveTo>
                  <a:lnTo>
                    <a:pt x="153" y="26"/>
                  </a:lnTo>
                  <a:lnTo>
                    <a:pt x="77" y="77"/>
                  </a:lnTo>
                  <a:lnTo>
                    <a:pt x="26" y="153"/>
                  </a:lnTo>
                  <a:lnTo>
                    <a:pt x="0" y="255"/>
                  </a:lnTo>
                  <a:lnTo>
                    <a:pt x="26" y="357"/>
                  </a:lnTo>
                  <a:lnTo>
                    <a:pt x="77" y="434"/>
                  </a:lnTo>
                  <a:lnTo>
                    <a:pt x="255" y="612"/>
                  </a:lnTo>
                  <a:lnTo>
                    <a:pt x="77" y="791"/>
                  </a:lnTo>
                  <a:lnTo>
                    <a:pt x="26" y="892"/>
                  </a:lnTo>
                  <a:lnTo>
                    <a:pt x="0" y="969"/>
                  </a:lnTo>
                  <a:lnTo>
                    <a:pt x="26" y="1071"/>
                  </a:lnTo>
                  <a:lnTo>
                    <a:pt x="77" y="1147"/>
                  </a:lnTo>
                  <a:lnTo>
                    <a:pt x="153" y="1224"/>
                  </a:lnTo>
                  <a:lnTo>
                    <a:pt x="357" y="1224"/>
                  </a:lnTo>
                  <a:lnTo>
                    <a:pt x="434" y="1147"/>
                  </a:lnTo>
                  <a:lnTo>
                    <a:pt x="612" y="969"/>
                  </a:lnTo>
                  <a:lnTo>
                    <a:pt x="816" y="1147"/>
                  </a:lnTo>
                  <a:lnTo>
                    <a:pt x="892" y="1224"/>
                  </a:lnTo>
                  <a:lnTo>
                    <a:pt x="1071" y="1224"/>
                  </a:lnTo>
                  <a:lnTo>
                    <a:pt x="1173" y="1147"/>
                  </a:lnTo>
                  <a:lnTo>
                    <a:pt x="1224" y="1071"/>
                  </a:lnTo>
                  <a:lnTo>
                    <a:pt x="1249" y="969"/>
                  </a:lnTo>
                  <a:lnTo>
                    <a:pt x="1224" y="892"/>
                  </a:lnTo>
                  <a:lnTo>
                    <a:pt x="1173" y="791"/>
                  </a:lnTo>
                  <a:lnTo>
                    <a:pt x="994" y="612"/>
                  </a:lnTo>
                  <a:lnTo>
                    <a:pt x="1173" y="434"/>
                  </a:lnTo>
                  <a:lnTo>
                    <a:pt x="1224" y="357"/>
                  </a:lnTo>
                  <a:lnTo>
                    <a:pt x="1249" y="255"/>
                  </a:lnTo>
                  <a:lnTo>
                    <a:pt x="1224" y="153"/>
                  </a:lnTo>
                  <a:lnTo>
                    <a:pt x="1173" y="77"/>
                  </a:lnTo>
                  <a:lnTo>
                    <a:pt x="1071" y="26"/>
                  </a:lnTo>
                  <a:lnTo>
                    <a:pt x="994" y="0"/>
                  </a:lnTo>
                  <a:lnTo>
                    <a:pt x="892" y="26"/>
                  </a:lnTo>
                  <a:lnTo>
                    <a:pt x="816" y="77"/>
                  </a:lnTo>
                  <a:lnTo>
                    <a:pt x="612" y="255"/>
                  </a:lnTo>
                  <a:lnTo>
                    <a:pt x="434" y="77"/>
                  </a:lnTo>
                  <a:lnTo>
                    <a:pt x="357" y="26"/>
                  </a:lnTo>
                  <a:lnTo>
                    <a:pt x="25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80"/>
            <p:cNvSpPr/>
            <p:nvPr/>
          </p:nvSpPr>
          <p:spPr>
            <a:xfrm>
              <a:off x="517825" y="2866075"/>
              <a:ext cx="12775" cy="38250"/>
            </a:xfrm>
            <a:custGeom>
              <a:rect b="b" l="l" r="r" t="t"/>
              <a:pathLst>
                <a:path extrusionOk="0" h="1530" w="511">
                  <a:moveTo>
                    <a:pt x="255" y="1"/>
                  </a:moveTo>
                  <a:lnTo>
                    <a:pt x="179" y="26"/>
                  </a:lnTo>
                  <a:lnTo>
                    <a:pt x="77" y="77"/>
                  </a:lnTo>
                  <a:lnTo>
                    <a:pt x="26" y="153"/>
                  </a:lnTo>
                  <a:lnTo>
                    <a:pt x="0" y="255"/>
                  </a:lnTo>
                  <a:lnTo>
                    <a:pt x="0" y="1275"/>
                  </a:lnTo>
                  <a:lnTo>
                    <a:pt x="26" y="1377"/>
                  </a:lnTo>
                  <a:lnTo>
                    <a:pt x="77" y="1453"/>
                  </a:lnTo>
                  <a:lnTo>
                    <a:pt x="179" y="1530"/>
                  </a:lnTo>
                  <a:lnTo>
                    <a:pt x="357" y="1530"/>
                  </a:lnTo>
                  <a:lnTo>
                    <a:pt x="434" y="1453"/>
                  </a:lnTo>
                  <a:lnTo>
                    <a:pt x="510" y="1377"/>
                  </a:lnTo>
                  <a:lnTo>
                    <a:pt x="510" y="1275"/>
                  </a:lnTo>
                  <a:lnTo>
                    <a:pt x="510" y="255"/>
                  </a:lnTo>
                  <a:lnTo>
                    <a:pt x="510" y="153"/>
                  </a:lnTo>
                  <a:lnTo>
                    <a:pt x="434" y="77"/>
                  </a:lnTo>
                  <a:lnTo>
                    <a:pt x="357" y="26"/>
                  </a:lnTo>
                  <a:lnTo>
                    <a:pt x="25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80"/>
            <p:cNvSpPr/>
            <p:nvPr/>
          </p:nvSpPr>
          <p:spPr>
            <a:xfrm>
              <a:off x="477050" y="2868000"/>
              <a:ext cx="26150" cy="12750"/>
            </a:xfrm>
            <a:custGeom>
              <a:rect b="b" l="l" r="r" t="t"/>
              <a:pathLst>
                <a:path extrusionOk="0" h="510" w="1046">
                  <a:moveTo>
                    <a:pt x="255" y="0"/>
                  </a:moveTo>
                  <a:lnTo>
                    <a:pt x="153" y="26"/>
                  </a:lnTo>
                  <a:lnTo>
                    <a:pt x="77" y="76"/>
                  </a:lnTo>
                  <a:lnTo>
                    <a:pt x="26" y="153"/>
                  </a:lnTo>
                  <a:lnTo>
                    <a:pt x="0" y="255"/>
                  </a:lnTo>
                  <a:lnTo>
                    <a:pt x="26" y="357"/>
                  </a:lnTo>
                  <a:lnTo>
                    <a:pt x="77" y="433"/>
                  </a:lnTo>
                  <a:lnTo>
                    <a:pt x="153" y="484"/>
                  </a:lnTo>
                  <a:lnTo>
                    <a:pt x="255" y="510"/>
                  </a:lnTo>
                  <a:lnTo>
                    <a:pt x="790" y="510"/>
                  </a:lnTo>
                  <a:lnTo>
                    <a:pt x="892" y="484"/>
                  </a:lnTo>
                  <a:lnTo>
                    <a:pt x="994" y="433"/>
                  </a:lnTo>
                  <a:lnTo>
                    <a:pt x="1045" y="357"/>
                  </a:lnTo>
                  <a:lnTo>
                    <a:pt x="1045" y="255"/>
                  </a:lnTo>
                  <a:lnTo>
                    <a:pt x="1045" y="153"/>
                  </a:lnTo>
                  <a:lnTo>
                    <a:pt x="994" y="76"/>
                  </a:lnTo>
                  <a:lnTo>
                    <a:pt x="892" y="26"/>
                  </a:lnTo>
                  <a:lnTo>
                    <a:pt x="79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80"/>
            <p:cNvSpPr/>
            <p:nvPr/>
          </p:nvSpPr>
          <p:spPr>
            <a:xfrm>
              <a:off x="477050" y="2889650"/>
              <a:ext cx="26150" cy="12775"/>
            </a:xfrm>
            <a:custGeom>
              <a:rect b="b" l="l" r="r" t="t"/>
              <a:pathLst>
                <a:path extrusionOk="0" h="511" w="1046">
                  <a:moveTo>
                    <a:pt x="255" y="1"/>
                  </a:moveTo>
                  <a:lnTo>
                    <a:pt x="153" y="26"/>
                  </a:lnTo>
                  <a:lnTo>
                    <a:pt x="77" y="77"/>
                  </a:lnTo>
                  <a:lnTo>
                    <a:pt x="26" y="179"/>
                  </a:lnTo>
                  <a:lnTo>
                    <a:pt x="0" y="255"/>
                  </a:lnTo>
                  <a:lnTo>
                    <a:pt x="26" y="357"/>
                  </a:lnTo>
                  <a:lnTo>
                    <a:pt x="77" y="434"/>
                  </a:lnTo>
                  <a:lnTo>
                    <a:pt x="153" y="510"/>
                  </a:lnTo>
                  <a:lnTo>
                    <a:pt x="892" y="510"/>
                  </a:lnTo>
                  <a:lnTo>
                    <a:pt x="994" y="434"/>
                  </a:lnTo>
                  <a:lnTo>
                    <a:pt x="1045" y="357"/>
                  </a:lnTo>
                  <a:lnTo>
                    <a:pt x="1045" y="255"/>
                  </a:lnTo>
                  <a:lnTo>
                    <a:pt x="1045" y="179"/>
                  </a:lnTo>
                  <a:lnTo>
                    <a:pt x="994" y="77"/>
                  </a:lnTo>
                  <a:lnTo>
                    <a:pt x="892" y="26"/>
                  </a:lnTo>
                  <a:lnTo>
                    <a:pt x="79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80"/>
            <p:cNvSpPr/>
            <p:nvPr/>
          </p:nvSpPr>
          <p:spPr>
            <a:xfrm>
              <a:off x="379550" y="2929800"/>
              <a:ext cx="151050" cy="12750"/>
            </a:xfrm>
            <a:custGeom>
              <a:rect b="b" l="l" r="r" t="t"/>
              <a:pathLst>
                <a:path extrusionOk="0" h="510" w="6042">
                  <a:moveTo>
                    <a:pt x="256" y="0"/>
                  </a:moveTo>
                  <a:lnTo>
                    <a:pt x="154" y="26"/>
                  </a:lnTo>
                  <a:lnTo>
                    <a:pt x="77" y="77"/>
                  </a:lnTo>
                  <a:lnTo>
                    <a:pt x="26" y="153"/>
                  </a:lnTo>
                  <a:lnTo>
                    <a:pt x="1" y="255"/>
                  </a:lnTo>
                  <a:lnTo>
                    <a:pt x="26" y="357"/>
                  </a:lnTo>
                  <a:lnTo>
                    <a:pt x="77" y="433"/>
                  </a:lnTo>
                  <a:lnTo>
                    <a:pt x="154" y="484"/>
                  </a:lnTo>
                  <a:lnTo>
                    <a:pt x="256" y="510"/>
                  </a:lnTo>
                  <a:lnTo>
                    <a:pt x="5786" y="510"/>
                  </a:lnTo>
                  <a:lnTo>
                    <a:pt x="5888" y="484"/>
                  </a:lnTo>
                  <a:lnTo>
                    <a:pt x="5965" y="433"/>
                  </a:lnTo>
                  <a:lnTo>
                    <a:pt x="6041" y="357"/>
                  </a:lnTo>
                  <a:lnTo>
                    <a:pt x="6041" y="255"/>
                  </a:lnTo>
                  <a:lnTo>
                    <a:pt x="6041" y="153"/>
                  </a:lnTo>
                  <a:lnTo>
                    <a:pt x="5965" y="77"/>
                  </a:lnTo>
                  <a:lnTo>
                    <a:pt x="5888" y="26"/>
                  </a:lnTo>
                  <a:lnTo>
                    <a:pt x="57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80"/>
            <p:cNvSpPr/>
            <p:nvPr/>
          </p:nvSpPr>
          <p:spPr>
            <a:xfrm>
              <a:off x="379550" y="2958475"/>
              <a:ext cx="52925" cy="12750"/>
            </a:xfrm>
            <a:custGeom>
              <a:rect b="b" l="l" r="r" t="t"/>
              <a:pathLst>
                <a:path extrusionOk="0" h="510" w="2117">
                  <a:moveTo>
                    <a:pt x="256" y="0"/>
                  </a:moveTo>
                  <a:lnTo>
                    <a:pt x="154" y="26"/>
                  </a:lnTo>
                  <a:lnTo>
                    <a:pt x="77" y="77"/>
                  </a:lnTo>
                  <a:lnTo>
                    <a:pt x="26" y="153"/>
                  </a:lnTo>
                  <a:lnTo>
                    <a:pt x="1" y="255"/>
                  </a:lnTo>
                  <a:lnTo>
                    <a:pt x="26" y="357"/>
                  </a:lnTo>
                  <a:lnTo>
                    <a:pt x="77" y="433"/>
                  </a:lnTo>
                  <a:lnTo>
                    <a:pt x="154" y="510"/>
                  </a:lnTo>
                  <a:lnTo>
                    <a:pt x="1963" y="510"/>
                  </a:lnTo>
                  <a:lnTo>
                    <a:pt x="2040" y="433"/>
                  </a:lnTo>
                  <a:lnTo>
                    <a:pt x="2091" y="357"/>
                  </a:lnTo>
                  <a:lnTo>
                    <a:pt x="2116" y="255"/>
                  </a:lnTo>
                  <a:lnTo>
                    <a:pt x="2091" y="153"/>
                  </a:lnTo>
                  <a:lnTo>
                    <a:pt x="2040" y="77"/>
                  </a:lnTo>
                  <a:lnTo>
                    <a:pt x="1963" y="26"/>
                  </a:lnTo>
                  <a:lnTo>
                    <a:pt x="186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80"/>
            <p:cNvSpPr/>
            <p:nvPr/>
          </p:nvSpPr>
          <p:spPr>
            <a:xfrm>
              <a:off x="477675" y="2958475"/>
              <a:ext cx="52925" cy="12750"/>
            </a:xfrm>
            <a:custGeom>
              <a:rect b="b" l="l" r="r" t="t"/>
              <a:pathLst>
                <a:path extrusionOk="0" h="510" w="2117">
                  <a:moveTo>
                    <a:pt x="256" y="0"/>
                  </a:moveTo>
                  <a:lnTo>
                    <a:pt x="154" y="26"/>
                  </a:lnTo>
                  <a:lnTo>
                    <a:pt x="77" y="77"/>
                  </a:lnTo>
                  <a:lnTo>
                    <a:pt x="26" y="153"/>
                  </a:lnTo>
                  <a:lnTo>
                    <a:pt x="1" y="255"/>
                  </a:lnTo>
                  <a:lnTo>
                    <a:pt x="26" y="357"/>
                  </a:lnTo>
                  <a:lnTo>
                    <a:pt x="77" y="433"/>
                  </a:lnTo>
                  <a:lnTo>
                    <a:pt x="154" y="510"/>
                  </a:lnTo>
                  <a:lnTo>
                    <a:pt x="1963" y="510"/>
                  </a:lnTo>
                  <a:lnTo>
                    <a:pt x="2040" y="433"/>
                  </a:lnTo>
                  <a:lnTo>
                    <a:pt x="2116" y="357"/>
                  </a:lnTo>
                  <a:lnTo>
                    <a:pt x="2116" y="255"/>
                  </a:lnTo>
                  <a:lnTo>
                    <a:pt x="2116" y="153"/>
                  </a:lnTo>
                  <a:lnTo>
                    <a:pt x="2040" y="77"/>
                  </a:lnTo>
                  <a:lnTo>
                    <a:pt x="1963" y="26"/>
                  </a:lnTo>
                  <a:lnTo>
                    <a:pt x="186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80"/>
            <p:cNvSpPr/>
            <p:nvPr/>
          </p:nvSpPr>
          <p:spPr>
            <a:xfrm>
              <a:off x="379550" y="2985850"/>
              <a:ext cx="52925" cy="12775"/>
            </a:xfrm>
            <a:custGeom>
              <a:rect b="b" l="l" r="r" t="t"/>
              <a:pathLst>
                <a:path extrusionOk="0" h="511" w="2117">
                  <a:moveTo>
                    <a:pt x="256" y="1"/>
                  </a:moveTo>
                  <a:lnTo>
                    <a:pt x="154" y="26"/>
                  </a:lnTo>
                  <a:lnTo>
                    <a:pt x="77" y="77"/>
                  </a:lnTo>
                  <a:lnTo>
                    <a:pt x="26" y="154"/>
                  </a:lnTo>
                  <a:lnTo>
                    <a:pt x="1" y="256"/>
                  </a:lnTo>
                  <a:lnTo>
                    <a:pt x="26" y="358"/>
                  </a:lnTo>
                  <a:lnTo>
                    <a:pt x="77" y="434"/>
                  </a:lnTo>
                  <a:lnTo>
                    <a:pt x="154" y="485"/>
                  </a:lnTo>
                  <a:lnTo>
                    <a:pt x="256" y="511"/>
                  </a:lnTo>
                  <a:lnTo>
                    <a:pt x="1861" y="511"/>
                  </a:lnTo>
                  <a:lnTo>
                    <a:pt x="1963" y="485"/>
                  </a:lnTo>
                  <a:lnTo>
                    <a:pt x="2040" y="434"/>
                  </a:lnTo>
                  <a:lnTo>
                    <a:pt x="2091" y="358"/>
                  </a:lnTo>
                  <a:lnTo>
                    <a:pt x="2116" y="256"/>
                  </a:lnTo>
                  <a:lnTo>
                    <a:pt x="2091" y="154"/>
                  </a:lnTo>
                  <a:lnTo>
                    <a:pt x="2040" y="77"/>
                  </a:lnTo>
                  <a:lnTo>
                    <a:pt x="1963" y="26"/>
                  </a:lnTo>
                  <a:lnTo>
                    <a:pt x="186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80"/>
            <p:cNvSpPr/>
            <p:nvPr/>
          </p:nvSpPr>
          <p:spPr>
            <a:xfrm>
              <a:off x="477675" y="2985850"/>
              <a:ext cx="52925" cy="12775"/>
            </a:xfrm>
            <a:custGeom>
              <a:rect b="b" l="l" r="r" t="t"/>
              <a:pathLst>
                <a:path extrusionOk="0" h="511" w="2117">
                  <a:moveTo>
                    <a:pt x="256" y="1"/>
                  </a:moveTo>
                  <a:lnTo>
                    <a:pt x="154" y="26"/>
                  </a:lnTo>
                  <a:lnTo>
                    <a:pt x="77" y="77"/>
                  </a:lnTo>
                  <a:lnTo>
                    <a:pt x="26" y="154"/>
                  </a:lnTo>
                  <a:lnTo>
                    <a:pt x="1" y="256"/>
                  </a:lnTo>
                  <a:lnTo>
                    <a:pt x="26" y="358"/>
                  </a:lnTo>
                  <a:lnTo>
                    <a:pt x="77" y="434"/>
                  </a:lnTo>
                  <a:lnTo>
                    <a:pt x="154" y="485"/>
                  </a:lnTo>
                  <a:lnTo>
                    <a:pt x="256" y="511"/>
                  </a:lnTo>
                  <a:lnTo>
                    <a:pt x="1861" y="511"/>
                  </a:lnTo>
                  <a:lnTo>
                    <a:pt x="1963" y="485"/>
                  </a:lnTo>
                  <a:lnTo>
                    <a:pt x="2040" y="434"/>
                  </a:lnTo>
                  <a:lnTo>
                    <a:pt x="2116" y="358"/>
                  </a:lnTo>
                  <a:lnTo>
                    <a:pt x="2116" y="256"/>
                  </a:lnTo>
                  <a:lnTo>
                    <a:pt x="2116" y="154"/>
                  </a:lnTo>
                  <a:lnTo>
                    <a:pt x="2040" y="77"/>
                  </a:lnTo>
                  <a:lnTo>
                    <a:pt x="1963" y="26"/>
                  </a:lnTo>
                  <a:lnTo>
                    <a:pt x="186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5" name="Google Shape;585;p80"/>
          <p:cNvGrpSpPr/>
          <p:nvPr/>
        </p:nvGrpSpPr>
        <p:grpSpPr>
          <a:xfrm>
            <a:off x="5275351" y="2643142"/>
            <a:ext cx="561990" cy="557755"/>
            <a:chOff x="1729675" y="2639900"/>
            <a:chExt cx="433300" cy="433275"/>
          </a:xfrm>
        </p:grpSpPr>
        <p:sp>
          <p:nvSpPr>
            <p:cNvPr id="586" name="Google Shape;586;p80"/>
            <p:cNvSpPr/>
            <p:nvPr/>
          </p:nvSpPr>
          <p:spPr>
            <a:xfrm>
              <a:off x="1729675" y="2639900"/>
              <a:ext cx="433300" cy="433275"/>
            </a:xfrm>
            <a:custGeom>
              <a:rect b="b" l="l" r="r" t="t"/>
              <a:pathLst>
                <a:path extrusionOk="0" h="17331" w="17332">
                  <a:moveTo>
                    <a:pt x="6474" y="12820"/>
                  </a:moveTo>
                  <a:lnTo>
                    <a:pt x="4971" y="16821"/>
                  </a:lnTo>
                  <a:lnTo>
                    <a:pt x="4130" y="16821"/>
                  </a:lnTo>
                  <a:lnTo>
                    <a:pt x="5659" y="12820"/>
                  </a:lnTo>
                  <a:close/>
                  <a:moveTo>
                    <a:pt x="9099" y="12820"/>
                  </a:moveTo>
                  <a:lnTo>
                    <a:pt x="9099" y="16821"/>
                  </a:lnTo>
                  <a:lnTo>
                    <a:pt x="8233" y="16821"/>
                  </a:lnTo>
                  <a:lnTo>
                    <a:pt x="8233" y="12820"/>
                  </a:lnTo>
                  <a:close/>
                  <a:moveTo>
                    <a:pt x="11674" y="12820"/>
                  </a:moveTo>
                  <a:lnTo>
                    <a:pt x="13177" y="16821"/>
                  </a:lnTo>
                  <a:lnTo>
                    <a:pt x="12362" y="16821"/>
                  </a:lnTo>
                  <a:lnTo>
                    <a:pt x="10833" y="12820"/>
                  </a:lnTo>
                  <a:close/>
                  <a:moveTo>
                    <a:pt x="689" y="0"/>
                  </a:moveTo>
                  <a:lnTo>
                    <a:pt x="613" y="76"/>
                  </a:lnTo>
                  <a:lnTo>
                    <a:pt x="562" y="153"/>
                  </a:lnTo>
                  <a:lnTo>
                    <a:pt x="536" y="255"/>
                  </a:lnTo>
                  <a:lnTo>
                    <a:pt x="536" y="10934"/>
                  </a:lnTo>
                  <a:lnTo>
                    <a:pt x="256" y="10934"/>
                  </a:lnTo>
                  <a:lnTo>
                    <a:pt x="154" y="10959"/>
                  </a:lnTo>
                  <a:lnTo>
                    <a:pt x="77" y="11010"/>
                  </a:lnTo>
                  <a:lnTo>
                    <a:pt x="1" y="11086"/>
                  </a:lnTo>
                  <a:lnTo>
                    <a:pt x="1" y="11188"/>
                  </a:lnTo>
                  <a:lnTo>
                    <a:pt x="1" y="12565"/>
                  </a:lnTo>
                  <a:lnTo>
                    <a:pt x="1" y="12667"/>
                  </a:lnTo>
                  <a:lnTo>
                    <a:pt x="77" y="12743"/>
                  </a:lnTo>
                  <a:lnTo>
                    <a:pt x="154" y="12794"/>
                  </a:lnTo>
                  <a:lnTo>
                    <a:pt x="256" y="12820"/>
                  </a:lnTo>
                  <a:lnTo>
                    <a:pt x="5124" y="12820"/>
                  </a:lnTo>
                  <a:lnTo>
                    <a:pt x="3543" y="16999"/>
                  </a:lnTo>
                  <a:lnTo>
                    <a:pt x="3518" y="17101"/>
                  </a:lnTo>
                  <a:lnTo>
                    <a:pt x="3569" y="17229"/>
                  </a:lnTo>
                  <a:lnTo>
                    <a:pt x="3645" y="17305"/>
                  </a:lnTo>
                  <a:lnTo>
                    <a:pt x="3773" y="17331"/>
                  </a:lnTo>
                  <a:lnTo>
                    <a:pt x="5226" y="17331"/>
                  </a:lnTo>
                  <a:lnTo>
                    <a:pt x="5277" y="17280"/>
                  </a:lnTo>
                  <a:lnTo>
                    <a:pt x="5328" y="17229"/>
                  </a:lnTo>
                  <a:lnTo>
                    <a:pt x="5378" y="17178"/>
                  </a:lnTo>
                  <a:lnTo>
                    <a:pt x="7035" y="12820"/>
                  </a:lnTo>
                  <a:lnTo>
                    <a:pt x="7723" y="12820"/>
                  </a:lnTo>
                  <a:lnTo>
                    <a:pt x="7723" y="17076"/>
                  </a:lnTo>
                  <a:lnTo>
                    <a:pt x="7749" y="17178"/>
                  </a:lnTo>
                  <a:lnTo>
                    <a:pt x="7800" y="17254"/>
                  </a:lnTo>
                  <a:lnTo>
                    <a:pt x="7876" y="17305"/>
                  </a:lnTo>
                  <a:lnTo>
                    <a:pt x="7978" y="17331"/>
                  </a:lnTo>
                  <a:lnTo>
                    <a:pt x="9354" y="17331"/>
                  </a:lnTo>
                  <a:lnTo>
                    <a:pt x="9456" y="17305"/>
                  </a:lnTo>
                  <a:lnTo>
                    <a:pt x="9533" y="17254"/>
                  </a:lnTo>
                  <a:lnTo>
                    <a:pt x="9584" y="17178"/>
                  </a:lnTo>
                  <a:lnTo>
                    <a:pt x="9609" y="17076"/>
                  </a:lnTo>
                  <a:lnTo>
                    <a:pt x="9609" y="12820"/>
                  </a:lnTo>
                  <a:lnTo>
                    <a:pt x="10297" y="12820"/>
                  </a:lnTo>
                  <a:lnTo>
                    <a:pt x="11954" y="17178"/>
                  </a:lnTo>
                  <a:lnTo>
                    <a:pt x="11979" y="17229"/>
                  </a:lnTo>
                  <a:lnTo>
                    <a:pt x="12030" y="17280"/>
                  </a:lnTo>
                  <a:lnTo>
                    <a:pt x="12107" y="17331"/>
                  </a:lnTo>
                  <a:lnTo>
                    <a:pt x="13560" y="17331"/>
                  </a:lnTo>
                  <a:lnTo>
                    <a:pt x="13661" y="17305"/>
                  </a:lnTo>
                  <a:lnTo>
                    <a:pt x="13738" y="17254"/>
                  </a:lnTo>
                  <a:lnTo>
                    <a:pt x="13789" y="17178"/>
                  </a:lnTo>
                  <a:lnTo>
                    <a:pt x="13814" y="17076"/>
                  </a:lnTo>
                  <a:lnTo>
                    <a:pt x="13789" y="16974"/>
                  </a:lnTo>
                  <a:lnTo>
                    <a:pt x="12209" y="12820"/>
                  </a:lnTo>
                  <a:lnTo>
                    <a:pt x="17077" y="12820"/>
                  </a:lnTo>
                  <a:lnTo>
                    <a:pt x="17179" y="12794"/>
                  </a:lnTo>
                  <a:lnTo>
                    <a:pt x="17255" y="12743"/>
                  </a:lnTo>
                  <a:lnTo>
                    <a:pt x="17306" y="12667"/>
                  </a:lnTo>
                  <a:lnTo>
                    <a:pt x="17331" y="12565"/>
                  </a:lnTo>
                  <a:lnTo>
                    <a:pt x="17331" y="11188"/>
                  </a:lnTo>
                  <a:lnTo>
                    <a:pt x="17306" y="11086"/>
                  </a:lnTo>
                  <a:lnTo>
                    <a:pt x="17255" y="11010"/>
                  </a:lnTo>
                  <a:lnTo>
                    <a:pt x="17179" y="10959"/>
                  </a:lnTo>
                  <a:lnTo>
                    <a:pt x="17077" y="10934"/>
                  </a:lnTo>
                  <a:lnTo>
                    <a:pt x="16796" y="10934"/>
                  </a:lnTo>
                  <a:lnTo>
                    <a:pt x="16796" y="255"/>
                  </a:lnTo>
                  <a:lnTo>
                    <a:pt x="16771" y="153"/>
                  </a:lnTo>
                  <a:lnTo>
                    <a:pt x="16720" y="76"/>
                  </a:lnTo>
                  <a:lnTo>
                    <a:pt x="16618" y="0"/>
                  </a:lnTo>
                  <a:lnTo>
                    <a:pt x="3238" y="0"/>
                  </a:lnTo>
                  <a:lnTo>
                    <a:pt x="3161" y="76"/>
                  </a:lnTo>
                  <a:lnTo>
                    <a:pt x="3110" y="153"/>
                  </a:lnTo>
                  <a:lnTo>
                    <a:pt x="3085" y="255"/>
                  </a:lnTo>
                  <a:lnTo>
                    <a:pt x="3110" y="331"/>
                  </a:lnTo>
                  <a:lnTo>
                    <a:pt x="3161" y="433"/>
                  </a:lnTo>
                  <a:lnTo>
                    <a:pt x="3238" y="484"/>
                  </a:lnTo>
                  <a:lnTo>
                    <a:pt x="3340" y="510"/>
                  </a:lnTo>
                  <a:lnTo>
                    <a:pt x="16287" y="510"/>
                  </a:lnTo>
                  <a:lnTo>
                    <a:pt x="16287" y="10934"/>
                  </a:lnTo>
                  <a:lnTo>
                    <a:pt x="14936" y="10934"/>
                  </a:lnTo>
                  <a:lnTo>
                    <a:pt x="14834" y="10959"/>
                  </a:lnTo>
                  <a:lnTo>
                    <a:pt x="14757" y="11010"/>
                  </a:lnTo>
                  <a:lnTo>
                    <a:pt x="14706" y="11086"/>
                  </a:lnTo>
                  <a:lnTo>
                    <a:pt x="14681" y="11188"/>
                  </a:lnTo>
                  <a:lnTo>
                    <a:pt x="14706" y="11290"/>
                  </a:lnTo>
                  <a:lnTo>
                    <a:pt x="14757" y="11367"/>
                  </a:lnTo>
                  <a:lnTo>
                    <a:pt x="14834" y="11418"/>
                  </a:lnTo>
                  <a:lnTo>
                    <a:pt x="14936" y="11443"/>
                  </a:lnTo>
                  <a:lnTo>
                    <a:pt x="16822" y="11443"/>
                  </a:lnTo>
                  <a:lnTo>
                    <a:pt x="16822" y="12310"/>
                  </a:lnTo>
                  <a:lnTo>
                    <a:pt x="511" y="12310"/>
                  </a:lnTo>
                  <a:lnTo>
                    <a:pt x="511" y="11443"/>
                  </a:lnTo>
                  <a:lnTo>
                    <a:pt x="13763" y="11443"/>
                  </a:lnTo>
                  <a:lnTo>
                    <a:pt x="13840" y="11418"/>
                  </a:lnTo>
                  <a:lnTo>
                    <a:pt x="13942" y="11367"/>
                  </a:lnTo>
                  <a:lnTo>
                    <a:pt x="13993" y="11290"/>
                  </a:lnTo>
                  <a:lnTo>
                    <a:pt x="14018" y="11188"/>
                  </a:lnTo>
                  <a:lnTo>
                    <a:pt x="13993" y="11086"/>
                  </a:lnTo>
                  <a:lnTo>
                    <a:pt x="13942" y="11010"/>
                  </a:lnTo>
                  <a:lnTo>
                    <a:pt x="13840" y="10959"/>
                  </a:lnTo>
                  <a:lnTo>
                    <a:pt x="13763" y="10934"/>
                  </a:lnTo>
                  <a:lnTo>
                    <a:pt x="1046" y="10934"/>
                  </a:lnTo>
                  <a:lnTo>
                    <a:pt x="1046" y="510"/>
                  </a:lnTo>
                  <a:lnTo>
                    <a:pt x="2167" y="510"/>
                  </a:lnTo>
                  <a:lnTo>
                    <a:pt x="2269" y="484"/>
                  </a:lnTo>
                  <a:lnTo>
                    <a:pt x="2346" y="433"/>
                  </a:lnTo>
                  <a:lnTo>
                    <a:pt x="2397" y="331"/>
                  </a:lnTo>
                  <a:lnTo>
                    <a:pt x="2422" y="255"/>
                  </a:lnTo>
                  <a:lnTo>
                    <a:pt x="2397" y="153"/>
                  </a:lnTo>
                  <a:lnTo>
                    <a:pt x="2346" y="76"/>
                  </a:lnTo>
                  <a:lnTo>
                    <a:pt x="226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80"/>
            <p:cNvSpPr/>
            <p:nvPr/>
          </p:nvSpPr>
          <p:spPr>
            <a:xfrm>
              <a:off x="1844375" y="2737375"/>
              <a:ext cx="38250" cy="49075"/>
            </a:xfrm>
            <a:custGeom>
              <a:rect b="b" l="l" r="r" t="t"/>
              <a:pathLst>
                <a:path extrusionOk="0" h="1963" w="1530">
                  <a:moveTo>
                    <a:pt x="204" y="0"/>
                  </a:moveTo>
                  <a:lnTo>
                    <a:pt x="102" y="51"/>
                  </a:lnTo>
                  <a:lnTo>
                    <a:pt x="51" y="128"/>
                  </a:lnTo>
                  <a:lnTo>
                    <a:pt x="0" y="204"/>
                  </a:lnTo>
                  <a:lnTo>
                    <a:pt x="0" y="306"/>
                  </a:lnTo>
                  <a:lnTo>
                    <a:pt x="51" y="408"/>
                  </a:lnTo>
                  <a:lnTo>
                    <a:pt x="459" y="994"/>
                  </a:lnTo>
                  <a:lnTo>
                    <a:pt x="51" y="1581"/>
                  </a:lnTo>
                  <a:lnTo>
                    <a:pt x="0" y="1657"/>
                  </a:lnTo>
                  <a:lnTo>
                    <a:pt x="0" y="1759"/>
                  </a:lnTo>
                  <a:lnTo>
                    <a:pt x="51" y="1861"/>
                  </a:lnTo>
                  <a:lnTo>
                    <a:pt x="102" y="1937"/>
                  </a:lnTo>
                  <a:lnTo>
                    <a:pt x="179" y="1963"/>
                  </a:lnTo>
                  <a:lnTo>
                    <a:pt x="255" y="1963"/>
                  </a:lnTo>
                  <a:lnTo>
                    <a:pt x="383" y="1937"/>
                  </a:lnTo>
                  <a:lnTo>
                    <a:pt x="434" y="1912"/>
                  </a:lnTo>
                  <a:lnTo>
                    <a:pt x="459" y="1861"/>
                  </a:lnTo>
                  <a:lnTo>
                    <a:pt x="765" y="1428"/>
                  </a:lnTo>
                  <a:lnTo>
                    <a:pt x="1071" y="1861"/>
                  </a:lnTo>
                  <a:lnTo>
                    <a:pt x="1122" y="1912"/>
                  </a:lnTo>
                  <a:lnTo>
                    <a:pt x="1173" y="1937"/>
                  </a:lnTo>
                  <a:lnTo>
                    <a:pt x="1275" y="1963"/>
                  </a:lnTo>
                  <a:lnTo>
                    <a:pt x="1351" y="1963"/>
                  </a:lnTo>
                  <a:lnTo>
                    <a:pt x="1428" y="1937"/>
                  </a:lnTo>
                  <a:lnTo>
                    <a:pt x="1504" y="1861"/>
                  </a:lnTo>
                  <a:lnTo>
                    <a:pt x="1530" y="1759"/>
                  </a:lnTo>
                  <a:lnTo>
                    <a:pt x="1530" y="1657"/>
                  </a:lnTo>
                  <a:lnTo>
                    <a:pt x="1504" y="1581"/>
                  </a:lnTo>
                  <a:lnTo>
                    <a:pt x="1071" y="994"/>
                  </a:lnTo>
                  <a:lnTo>
                    <a:pt x="1504" y="408"/>
                  </a:lnTo>
                  <a:lnTo>
                    <a:pt x="1530" y="306"/>
                  </a:lnTo>
                  <a:lnTo>
                    <a:pt x="1530" y="204"/>
                  </a:lnTo>
                  <a:lnTo>
                    <a:pt x="1504" y="128"/>
                  </a:lnTo>
                  <a:lnTo>
                    <a:pt x="1428" y="51"/>
                  </a:lnTo>
                  <a:lnTo>
                    <a:pt x="1351" y="0"/>
                  </a:lnTo>
                  <a:lnTo>
                    <a:pt x="1249" y="0"/>
                  </a:lnTo>
                  <a:lnTo>
                    <a:pt x="1147" y="51"/>
                  </a:lnTo>
                  <a:lnTo>
                    <a:pt x="1071" y="102"/>
                  </a:lnTo>
                  <a:lnTo>
                    <a:pt x="765" y="536"/>
                  </a:lnTo>
                  <a:lnTo>
                    <a:pt x="459" y="102"/>
                  </a:lnTo>
                  <a:lnTo>
                    <a:pt x="383" y="51"/>
                  </a:lnTo>
                  <a:lnTo>
                    <a:pt x="30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80"/>
            <p:cNvSpPr/>
            <p:nvPr/>
          </p:nvSpPr>
          <p:spPr>
            <a:xfrm>
              <a:off x="1926575" y="2737375"/>
              <a:ext cx="38250" cy="49075"/>
            </a:xfrm>
            <a:custGeom>
              <a:rect b="b" l="l" r="r" t="t"/>
              <a:pathLst>
                <a:path extrusionOk="0" h="1963" w="1530">
                  <a:moveTo>
                    <a:pt x="204" y="0"/>
                  </a:moveTo>
                  <a:lnTo>
                    <a:pt x="102" y="51"/>
                  </a:lnTo>
                  <a:lnTo>
                    <a:pt x="51" y="128"/>
                  </a:lnTo>
                  <a:lnTo>
                    <a:pt x="0" y="204"/>
                  </a:lnTo>
                  <a:lnTo>
                    <a:pt x="0" y="306"/>
                  </a:lnTo>
                  <a:lnTo>
                    <a:pt x="51" y="408"/>
                  </a:lnTo>
                  <a:lnTo>
                    <a:pt x="459" y="994"/>
                  </a:lnTo>
                  <a:lnTo>
                    <a:pt x="51" y="1581"/>
                  </a:lnTo>
                  <a:lnTo>
                    <a:pt x="0" y="1657"/>
                  </a:lnTo>
                  <a:lnTo>
                    <a:pt x="0" y="1759"/>
                  </a:lnTo>
                  <a:lnTo>
                    <a:pt x="51" y="1861"/>
                  </a:lnTo>
                  <a:lnTo>
                    <a:pt x="102" y="1937"/>
                  </a:lnTo>
                  <a:lnTo>
                    <a:pt x="179" y="1963"/>
                  </a:lnTo>
                  <a:lnTo>
                    <a:pt x="255" y="1963"/>
                  </a:lnTo>
                  <a:lnTo>
                    <a:pt x="382" y="1937"/>
                  </a:lnTo>
                  <a:lnTo>
                    <a:pt x="433" y="1912"/>
                  </a:lnTo>
                  <a:lnTo>
                    <a:pt x="459" y="1861"/>
                  </a:lnTo>
                  <a:lnTo>
                    <a:pt x="1478" y="408"/>
                  </a:lnTo>
                  <a:lnTo>
                    <a:pt x="1529" y="306"/>
                  </a:lnTo>
                  <a:lnTo>
                    <a:pt x="1529" y="204"/>
                  </a:lnTo>
                  <a:lnTo>
                    <a:pt x="1504" y="128"/>
                  </a:lnTo>
                  <a:lnTo>
                    <a:pt x="1427" y="51"/>
                  </a:lnTo>
                  <a:lnTo>
                    <a:pt x="1325" y="0"/>
                  </a:lnTo>
                  <a:lnTo>
                    <a:pt x="1249" y="0"/>
                  </a:lnTo>
                  <a:lnTo>
                    <a:pt x="1147" y="51"/>
                  </a:lnTo>
                  <a:lnTo>
                    <a:pt x="1071" y="102"/>
                  </a:lnTo>
                  <a:lnTo>
                    <a:pt x="765" y="536"/>
                  </a:lnTo>
                  <a:lnTo>
                    <a:pt x="459" y="102"/>
                  </a:lnTo>
                  <a:lnTo>
                    <a:pt x="382" y="51"/>
                  </a:lnTo>
                  <a:lnTo>
                    <a:pt x="30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80"/>
            <p:cNvSpPr/>
            <p:nvPr/>
          </p:nvSpPr>
          <p:spPr>
            <a:xfrm>
              <a:off x="1885800" y="2743100"/>
              <a:ext cx="38250" cy="38250"/>
            </a:xfrm>
            <a:custGeom>
              <a:rect b="b" l="l" r="r" t="t"/>
              <a:pathLst>
                <a:path extrusionOk="0" h="1530" w="1530">
                  <a:moveTo>
                    <a:pt x="663" y="1"/>
                  </a:moveTo>
                  <a:lnTo>
                    <a:pt x="586" y="77"/>
                  </a:lnTo>
                  <a:lnTo>
                    <a:pt x="535" y="154"/>
                  </a:lnTo>
                  <a:lnTo>
                    <a:pt x="510" y="256"/>
                  </a:lnTo>
                  <a:lnTo>
                    <a:pt x="510" y="510"/>
                  </a:lnTo>
                  <a:lnTo>
                    <a:pt x="255" y="510"/>
                  </a:lnTo>
                  <a:lnTo>
                    <a:pt x="153" y="536"/>
                  </a:lnTo>
                  <a:lnTo>
                    <a:pt x="76" y="587"/>
                  </a:lnTo>
                  <a:lnTo>
                    <a:pt x="0" y="663"/>
                  </a:lnTo>
                  <a:lnTo>
                    <a:pt x="0" y="765"/>
                  </a:lnTo>
                  <a:lnTo>
                    <a:pt x="0" y="867"/>
                  </a:lnTo>
                  <a:lnTo>
                    <a:pt x="76" y="944"/>
                  </a:lnTo>
                  <a:lnTo>
                    <a:pt x="153" y="995"/>
                  </a:lnTo>
                  <a:lnTo>
                    <a:pt x="255" y="1020"/>
                  </a:lnTo>
                  <a:lnTo>
                    <a:pt x="510" y="1020"/>
                  </a:lnTo>
                  <a:lnTo>
                    <a:pt x="510" y="1275"/>
                  </a:lnTo>
                  <a:lnTo>
                    <a:pt x="535" y="1377"/>
                  </a:lnTo>
                  <a:lnTo>
                    <a:pt x="586" y="1453"/>
                  </a:lnTo>
                  <a:lnTo>
                    <a:pt x="663" y="1504"/>
                  </a:lnTo>
                  <a:lnTo>
                    <a:pt x="765" y="1530"/>
                  </a:lnTo>
                  <a:lnTo>
                    <a:pt x="867" y="1504"/>
                  </a:lnTo>
                  <a:lnTo>
                    <a:pt x="943" y="1453"/>
                  </a:lnTo>
                  <a:lnTo>
                    <a:pt x="994" y="1377"/>
                  </a:lnTo>
                  <a:lnTo>
                    <a:pt x="1019" y="1275"/>
                  </a:lnTo>
                  <a:lnTo>
                    <a:pt x="1019" y="1020"/>
                  </a:lnTo>
                  <a:lnTo>
                    <a:pt x="1274" y="1020"/>
                  </a:lnTo>
                  <a:lnTo>
                    <a:pt x="1376" y="995"/>
                  </a:lnTo>
                  <a:lnTo>
                    <a:pt x="1453" y="944"/>
                  </a:lnTo>
                  <a:lnTo>
                    <a:pt x="1504" y="867"/>
                  </a:lnTo>
                  <a:lnTo>
                    <a:pt x="1529" y="765"/>
                  </a:lnTo>
                  <a:lnTo>
                    <a:pt x="1504" y="663"/>
                  </a:lnTo>
                  <a:lnTo>
                    <a:pt x="1453" y="587"/>
                  </a:lnTo>
                  <a:lnTo>
                    <a:pt x="1376" y="536"/>
                  </a:lnTo>
                  <a:lnTo>
                    <a:pt x="1274" y="510"/>
                  </a:lnTo>
                  <a:lnTo>
                    <a:pt x="1019" y="510"/>
                  </a:lnTo>
                  <a:lnTo>
                    <a:pt x="1019" y="256"/>
                  </a:lnTo>
                  <a:lnTo>
                    <a:pt x="994" y="154"/>
                  </a:lnTo>
                  <a:lnTo>
                    <a:pt x="943" y="77"/>
                  </a:lnTo>
                  <a:lnTo>
                    <a:pt x="86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80"/>
            <p:cNvSpPr/>
            <p:nvPr/>
          </p:nvSpPr>
          <p:spPr>
            <a:xfrm>
              <a:off x="2003025" y="2766675"/>
              <a:ext cx="29325" cy="12775"/>
            </a:xfrm>
            <a:custGeom>
              <a:rect b="b" l="l" r="r" t="t"/>
              <a:pathLst>
                <a:path extrusionOk="0" h="511" w="1173">
                  <a:moveTo>
                    <a:pt x="255" y="1"/>
                  </a:moveTo>
                  <a:lnTo>
                    <a:pt x="153" y="26"/>
                  </a:lnTo>
                  <a:lnTo>
                    <a:pt x="51" y="77"/>
                  </a:lnTo>
                  <a:lnTo>
                    <a:pt x="0" y="154"/>
                  </a:lnTo>
                  <a:lnTo>
                    <a:pt x="0" y="256"/>
                  </a:lnTo>
                  <a:lnTo>
                    <a:pt x="0" y="358"/>
                  </a:lnTo>
                  <a:lnTo>
                    <a:pt x="51" y="434"/>
                  </a:lnTo>
                  <a:lnTo>
                    <a:pt x="153" y="485"/>
                  </a:lnTo>
                  <a:lnTo>
                    <a:pt x="255" y="510"/>
                  </a:lnTo>
                  <a:lnTo>
                    <a:pt x="918" y="510"/>
                  </a:lnTo>
                  <a:lnTo>
                    <a:pt x="1020" y="485"/>
                  </a:lnTo>
                  <a:lnTo>
                    <a:pt x="1096" y="434"/>
                  </a:lnTo>
                  <a:lnTo>
                    <a:pt x="1173" y="358"/>
                  </a:lnTo>
                  <a:lnTo>
                    <a:pt x="1173" y="256"/>
                  </a:lnTo>
                  <a:lnTo>
                    <a:pt x="1173" y="154"/>
                  </a:lnTo>
                  <a:lnTo>
                    <a:pt x="1096" y="77"/>
                  </a:lnTo>
                  <a:lnTo>
                    <a:pt x="1020" y="26"/>
                  </a:lnTo>
                  <a:lnTo>
                    <a:pt x="91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80"/>
            <p:cNvSpPr/>
            <p:nvPr/>
          </p:nvSpPr>
          <p:spPr>
            <a:xfrm>
              <a:off x="2003025" y="2744375"/>
              <a:ext cx="29325" cy="12775"/>
            </a:xfrm>
            <a:custGeom>
              <a:rect b="b" l="l" r="r" t="t"/>
              <a:pathLst>
                <a:path extrusionOk="0" h="511" w="1173">
                  <a:moveTo>
                    <a:pt x="255" y="1"/>
                  </a:moveTo>
                  <a:lnTo>
                    <a:pt x="153" y="26"/>
                  </a:lnTo>
                  <a:lnTo>
                    <a:pt x="51" y="77"/>
                  </a:lnTo>
                  <a:lnTo>
                    <a:pt x="0" y="154"/>
                  </a:lnTo>
                  <a:lnTo>
                    <a:pt x="0" y="256"/>
                  </a:lnTo>
                  <a:lnTo>
                    <a:pt x="0" y="358"/>
                  </a:lnTo>
                  <a:lnTo>
                    <a:pt x="51" y="434"/>
                  </a:lnTo>
                  <a:lnTo>
                    <a:pt x="153" y="485"/>
                  </a:lnTo>
                  <a:lnTo>
                    <a:pt x="255" y="510"/>
                  </a:lnTo>
                  <a:lnTo>
                    <a:pt x="918" y="510"/>
                  </a:lnTo>
                  <a:lnTo>
                    <a:pt x="1020" y="485"/>
                  </a:lnTo>
                  <a:lnTo>
                    <a:pt x="1096" y="434"/>
                  </a:lnTo>
                  <a:lnTo>
                    <a:pt x="1173" y="358"/>
                  </a:lnTo>
                  <a:lnTo>
                    <a:pt x="1173" y="256"/>
                  </a:lnTo>
                  <a:lnTo>
                    <a:pt x="1173" y="154"/>
                  </a:lnTo>
                  <a:lnTo>
                    <a:pt x="1096" y="77"/>
                  </a:lnTo>
                  <a:lnTo>
                    <a:pt x="1020" y="26"/>
                  </a:lnTo>
                  <a:lnTo>
                    <a:pt x="91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80"/>
            <p:cNvSpPr/>
            <p:nvPr/>
          </p:nvSpPr>
          <p:spPr>
            <a:xfrm>
              <a:off x="1813150" y="2726550"/>
              <a:ext cx="24250" cy="70750"/>
            </a:xfrm>
            <a:custGeom>
              <a:rect b="b" l="l" r="r" t="t"/>
              <a:pathLst>
                <a:path extrusionOk="0" h="2830" w="970">
                  <a:moveTo>
                    <a:pt x="714" y="0"/>
                  </a:moveTo>
                  <a:lnTo>
                    <a:pt x="638" y="26"/>
                  </a:lnTo>
                  <a:lnTo>
                    <a:pt x="536" y="77"/>
                  </a:lnTo>
                  <a:lnTo>
                    <a:pt x="408" y="229"/>
                  </a:lnTo>
                  <a:lnTo>
                    <a:pt x="306" y="357"/>
                  </a:lnTo>
                  <a:lnTo>
                    <a:pt x="204" y="535"/>
                  </a:lnTo>
                  <a:lnTo>
                    <a:pt x="128" y="688"/>
                  </a:lnTo>
                  <a:lnTo>
                    <a:pt x="77" y="867"/>
                  </a:lnTo>
                  <a:lnTo>
                    <a:pt x="26" y="1045"/>
                  </a:lnTo>
                  <a:lnTo>
                    <a:pt x="1" y="1223"/>
                  </a:lnTo>
                  <a:lnTo>
                    <a:pt x="1" y="1427"/>
                  </a:lnTo>
                  <a:lnTo>
                    <a:pt x="1" y="1606"/>
                  </a:lnTo>
                  <a:lnTo>
                    <a:pt x="26" y="1784"/>
                  </a:lnTo>
                  <a:lnTo>
                    <a:pt x="77" y="1963"/>
                  </a:lnTo>
                  <a:lnTo>
                    <a:pt x="128" y="2141"/>
                  </a:lnTo>
                  <a:lnTo>
                    <a:pt x="204" y="2319"/>
                  </a:lnTo>
                  <a:lnTo>
                    <a:pt x="306" y="2472"/>
                  </a:lnTo>
                  <a:lnTo>
                    <a:pt x="408" y="2625"/>
                  </a:lnTo>
                  <a:lnTo>
                    <a:pt x="536" y="2753"/>
                  </a:lnTo>
                  <a:lnTo>
                    <a:pt x="638" y="2829"/>
                  </a:lnTo>
                  <a:lnTo>
                    <a:pt x="816" y="2829"/>
                  </a:lnTo>
                  <a:lnTo>
                    <a:pt x="893" y="2753"/>
                  </a:lnTo>
                  <a:lnTo>
                    <a:pt x="969" y="2676"/>
                  </a:lnTo>
                  <a:lnTo>
                    <a:pt x="969" y="2574"/>
                  </a:lnTo>
                  <a:lnTo>
                    <a:pt x="969" y="2498"/>
                  </a:lnTo>
                  <a:lnTo>
                    <a:pt x="893" y="2396"/>
                  </a:lnTo>
                  <a:lnTo>
                    <a:pt x="740" y="2192"/>
                  </a:lnTo>
                  <a:lnTo>
                    <a:pt x="612" y="1963"/>
                  </a:lnTo>
                  <a:lnTo>
                    <a:pt x="536" y="1682"/>
                  </a:lnTo>
                  <a:lnTo>
                    <a:pt x="485" y="1427"/>
                  </a:lnTo>
                  <a:lnTo>
                    <a:pt x="536" y="1147"/>
                  </a:lnTo>
                  <a:lnTo>
                    <a:pt x="612" y="892"/>
                  </a:lnTo>
                  <a:lnTo>
                    <a:pt x="740" y="663"/>
                  </a:lnTo>
                  <a:lnTo>
                    <a:pt x="893" y="433"/>
                  </a:lnTo>
                  <a:lnTo>
                    <a:pt x="969" y="357"/>
                  </a:lnTo>
                  <a:lnTo>
                    <a:pt x="969" y="255"/>
                  </a:lnTo>
                  <a:lnTo>
                    <a:pt x="969" y="153"/>
                  </a:lnTo>
                  <a:lnTo>
                    <a:pt x="893" y="77"/>
                  </a:lnTo>
                  <a:lnTo>
                    <a:pt x="816" y="26"/>
                  </a:lnTo>
                  <a:lnTo>
                    <a:pt x="7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80"/>
            <p:cNvSpPr/>
            <p:nvPr/>
          </p:nvSpPr>
          <p:spPr>
            <a:xfrm>
              <a:off x="1969250" y="2726550"/>
              <a:ext cx="24875" cy="70750"/>
            </a:xfrm>
            <a:custGeom>
              <a:rect b="b" l="l" r="r" t="t"/>
              <a:pathLst>
                <a:path extrusionOk="0" h="2830" w="995">
                  <a:moveTo>
                    <a:pt x="256" y="0"/>
                  </a:moveTo>
                  <a:lnTo>
                    <a:pt x="154" y="26"/>
                  </a:lnTo>
                  <a:lnTo>
                    <a:pt x="77" y="77"/>
                  </a:lnTo>
                  <a:lnTo>
                    <a:pt x="26" y="153"/>
                  </a:lnTo>
                  <a:lnTo>
                    <a:pt x="1" y="255"/>
                  </a:lnTo>
                  <a:lnTo>
                    <a:pt x="26" y="357"/>
                  </a:lnTo>
                  <a:lnTo>
                    <a:pt x="77" y="433"/>
                  </a:lnTo>
                  <a:lnTo>
                    <a:pt x="256" y="663"/>
                  </a:lnTo>
                  <a:lnTo>
                    <a:pt x="383" y="892"/>
                  </a:lnTo>
                  <a:lnTo>
                    <a:pt x="459" y="1147"/>
                  </a:lnTo>
                  <a:lnTo>
                    <a:pt x="485" y="1427"/>
                  </a:lnTo>
                  <a:lnTo>
                    <a:pt x="459" y="1682"/>
                  </a:lnTo>
                  <a:lnTo>
                    <a:pt x="383" y="1963"/>
                  </a:lnTo>
                  <a:lnTo>
                    <a:pt x="256" y="2192"/>
                  </a:lnTo>
                  <a:lnTo>
                    <a:pt x="77" y="2396"/>
                  </a:lnTo>
                  <a:lnTo>
                    <a:pt x="26" y="2498"/>
                  </a:lnTo>
                  <a:lnTo>
                    <a:pt x="1" y="2574"/>
                  </a:lnTo>
                  <a:lnTo>
                    <a:pt x="26" y="2676"/>
                  </a:lnTo>
                  <a:lnTo>
                    <a:pt x="77" y="2753"/>
                  </a:lnTo>
                  <a:lnTo>
                    <a:pt x="154" y="2829"/>
                  </a:lnTo>
                  <a:lnTo>
                    <a:pt x="358" y="2829"/>
                  </a:lnTo>
                  <a:lnTo>
                    <a:pt x="434" y="2753"/>
                  </a:lnTo>
                  <a:lnTo>
                    <a:pt x="561" y="2625"/>
                  </a:lnTo>
                  <a:lnTo>
                    <a:pt x="663" y="2472"/>
                  </a:lnTo>
                  <a:lnTo>
                    <a:pt x="765" y="2319"/>
                  </a:lnTo>
                  <a:lnTo>
                    <a:pt x="842" y="2141"/>
                  </a:lnTo>
                  <a:lnTo>
                    <a:pt x="918" y="1963"/>
                  </a:lnTo>
                  <a:lnTo>
                    <a:pt x="969" y="1784"/>
                  </a:lnTo>
                  <a:lnTo>
                    <a:pt x="995" y="1606"/>
                  </a:lnTo>
                  <a:lnTo>
                    <a:pt x="995" y="1427"/>
                  </a:lnTo>
                  <a:lnTo>
                    <a:pt x="995" y="1223"/>
                  </a:lnTo>
                  <a:lnTo>
                    <a:pt x="969" y="1045"/>
                  </a:lnTo>
                  <a:lnTo>
                    <a:pt x="918" y="867"/>
                  </a:lnTo>
                  <a:lnTo>
                    <a:pt x="842" y="688"/>
                  </a:lnTo>
                  <a:lnTo>
                    <a:pt x="765" y="535"/>
                  </a:lnTo>
                  <a:lnTo>
                    <a:pt x="663" y="357"/>
                  </a:lnTo>
                  <a:lnTo>
                    <a:pt x="561" y="229"/>
                  </a:lnTo>
                  <a:lnTo>
                    <a:pt x="434" y="77"/>
                  </a:lnTo>
                  <a:lnTo>
                    <a:pt x="358" y="26"/>
                  </a:lnTo>
                  <a:lnTo>
                    <a:pt x="25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80"/>
            <p:cNvSpPr/>
            <p:nvPr/>
          </p:nvSpPr>
          <p:spPr>
            <a:xfrm>
              <a:off x="2041250" y="2737375"/>
              <a:ext cx="38250" cy="49075"/>
            </a:xfrm>
            <a:custGeom>
              <a:rect b="b" l="l" r="r" t="t"/>
              <a:pathLst>
                <a:path extrusionOk="0" h="1963" w="1530">
                  <a:moveTo>
                    <a:pt x="765" y="510"/>
                  </a:moveTo>
                  <a:lnTo>
                    <a:pt x="867" y="536"/>
                  </a:lnTo>
                  <a:lnTo>
                    <a:pt x="944" y="587"/>
                  </a:lnTo>
                  <a:lnTo>
                    <a:pt x="995" y="663"/>
                  </a:lnTo>
                  <a:lnTo>
                    <a:pt x="1020" y="765"/>
                  </a:lnTo>
                  <a:lnTo>
                    <a:pt x="1020" y="1224"/>
                  </a:lnTo>
                  <a:lnTo>
                    <a:pt x="995" y="1300"/>
                  </a:lnTo>
                  <a:lnTo>
                    <a:pt x="944" y="1402"/>
                  </a:lnTo>
                  <a:lnTo>
                    <a:pt x="867" y="1453"/>
                  </a:lnTo>
                  <a:lnTo>
                    <a:pt x="765" y="1479"/>
                  </a:lnTo>
                  <a:lnTo>
                    <a:pt x="663" y="1453"/>
                  </a:lnTo>
                  <a:lnTo>
                    <a:pt x="587" y="1402"/>
                  </a:lnTo>
                  <a:lnTo>
                    <a:pt x="536" y="1300"/>
                  </a:lnTo>
                  <a:lnTo>
                    <a:pt x="510" y="1224"/>
                  </a:lnTo>
                  <a:lnTo>
                    <a:pt x="510" y="765"/>
                  </a:lnTo>
                  <a:lnTo>
                    <a:pt x="536" y="663"/>
                  </a:lnTo>
                  <a:lnTo>
                    <a:pt x="587" y="587"/>
                  </a:lnTo>
                  <a:lnTo>
                    <a:pt x="663" y="536"/>
                  </a:lnTo>
                  <a:lnTo>
                    <a:pt x="765" y="510"/>
                  </a:lnTo>
                  <a:close/>
                  <a:moveTo>
                    <a:pt x="765" y="0"/>
                  </a:moveTo>
                  <a:lnTo>
                    <a:pt x="612" y="26"/>
                  </a:lnTo>
                  <a:lnTo>
                    <a:pt x="459" y="51"/>
                  </a:lnTo>
                  <a:lnTo>
                    <a:pt x="332" y="128"/>
                  </a:lnTo>
                  <a:lnTo>
                    <a:pt x="230" y="230"/>
                  </a:lnTo>
                  <a:lnTo>
                    <a:pt x="128" y="332"/>
                  </a:lnTo>
                  <a:lnTo>
                    <a:pt x="52" y="459"/>
                  </a:lnTo>
                  <a:lnTo>
                    <a:pt x="26" y="612"/>
                  </a:lnTo>
                  <a:lnTo>
                    <a:pt x="1" y="765"/>
                  </a:lnTo>
                  <a:lnTo>
                    <a:pt x="1" y="1224"/>
                  </a:lnTo>
                  <a:lnTo>
                    <a:pt x="26" y="1377"/>
                  </a:lnTo>
                  <a:lnTo>
                    <a:pt x="52" y="1504"/>
                  </a:lnTo>
                  <a:lnTo>
                    <a:pt x="128" y="1631"/>
                  </a:lnTo>
                  <a:lnTo>
                    <a:pt x="230" y="1759"/>
                  </a:lnTo>
                  <a:lnTo>
                    <a:pt x="332" y="1835"/>
                  </a:lnTo>
                  <a:lnTo>
                    <a:pt x="459" y="1912"/>
                  </a:lnTo>
                  <a:lnTo>
                    <a:pt x="612" y="1963"/>
                  </a:lnTo>
                  <a:lnTo>
                    <a:pt x="918" y="1963"/>
                  </a:lnTo>
                  <a:lnTo>
                    <a:pt x="1071" y="1912"/>
                  </a:lnTo>
                  <a:lnTo>
                    <a:pt x="1198" y="1835"/>
                  </a:lnTo>
                  <a:lnTo>
                    <a:pt x="1300" y="1759"/>
                  </a:lnTo>
                  <a:lnTo>
                    <a:pt x="1402" y="1631"/>
                  </a:lnTo>
                  <a:lnTo>
                    <a:pt x="1479" y="1504"/>
                  </a:lnTo>
                  <a:lnTo>
                    <a:pt x="1530" y="1377"/>
                  </a:lnTo>
                  <a:lnTo>
                    <a:pt x="1530" y="1224"/>
                  </a:lnTo>
                  <a:lnTo>
                    <a:pt x="1530" y="765"/>
                  </a:lnTo>
                  <a:lnTo>
                    <a:pt x="1530" y="612"/>
                  </a:lnTo>
                  <a:lnTo>
                    <a:pt x="1479" y="459"/>
                  </a:lnTo>
                  <a:lnTo>
                    <a:pt x="1402" y="332"/>
                  </a:lnTo>
                  <a:lnTo>
                    <a:pt x="1300" y="230"/>
                  </a:lnTo>
                  <a:lnTo>
                    <a:pt x="1198" y="128"/>
                  </a:lnTo>
                  <a:lnTo>
                    <a:pt x="1071" y="51"/>
                  </a:lnTo>
                  <a:lnTo>
                    <a:pt x="918" y="26"/>
                  </a:lnTo>
                  <a:lnTo>
                    <a:pt x="76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80"/>
            <p:cNvSpPr/>
            <p:nvPr/>
          </p:nvSpPr>
          <p:spPr>
            <a:xfrm>
              <a:off x="1818250" y="2813200"/>
              <a:ext cx="256150" cy="26150"/>
            </a:xfrm>
            <a:custGeom>
              <a:rect b="b" l="l" r="r" t="t"/>
              <a:pathLst>
                <a:path extrusionOk="0" h="1046" w="10246">
                  <a:moveTo>
                    <a:pt x="4384" y="0"/>
                  </a:moveTo>
                  <a:lnTo>
                    <a:pt x="3670" y="26"/>
                  </a:lnTo>
                  <a:lnTo>
                    <a:pt x="2982" y="77"/>
                  </a:lnTo>
                  <a:lnTo>
                    <a:pt x="2345" y="128"/>
                  </a:lnTo>
                  <a:lnTo>
                    <a:pt x="1734" y="230"/>
                  </a:lnTo>
                  <a:lnTo>
                    <a:pt x="1147" y="306"/>
                  </a:lnTo>
                  <a:lnTo>
                    <a:pt x="638" y="408"/>
                  </a:lnTo>
                  <a:lnTo>
                    <a:pt x="179" y="535"/>
                  </a:lnTo>
                  <a:lnTo>
                    <a:pt x="102" y="586"/>
                  </a:lnTo>
                  <a:lnTo>
                    <a:pt x="26" y="663"/>
                  </a:lnTo>
                  <a:lnTo>
                    <a:pt x="0" y="765"/>
                  </a:lnTo>
                  <a:lnTo>
                    <a:pt x="0" y="841"/>
                  </a:lnTo>
                  <a:lnTo>
                    <a:pt x="51" y="943"/>
                  </a:lnTo>
                  <a:lnTo>
                    <a:pt x="128" y="994"/>
                  </a:lnTo>
                  <a:lnTo>
                    <a:pt x="230" y="1045"/>
                  </a:lnTo>
                  <a:lnTo>
                    <a:pt x="332" y="1020"/>
                  </a:lnTo>
                  <a:lnTo>
                    <a:pt x="765" y="918"/>
                  </a:lnTo>
                  <a:lnTo>
                    <a:pt x="1275" y="816"/>
                  </a:lnTo>
                  <a:lnTo>
                    <a:pt x="1810" y="714"/>
                  </a:lnTo>
                  <a:lnTo>
                    <a:pt x="2422" y="637"/>
                  </a:lnTo>
                  <a:lnTo>
                    <a:pt x="3059" y="586"/>
                  </a:lnTo>
                  <a:lnTo>
                    <a:pt x="3721" y="535"/>
                  </a:lnTo>
                  <a:lnTo>
                    <a:pt x="4410" y="510"/>
                  </a:lnTo>
                  <a:lnTo>
                    <a:pt x="5837" y="510"/>
                  </a:lnTo>
                  <a:lnTo>
                    <a:pt x="6525" y="535"/>
                  </a:lnTo>
                  <a:lnTo>
                    <a:pt x="7188" y="586"/>
                  </a:lnTo>
                  <a:lnTo>
                    <a:pt x="7825" y="637"/>
                  </a:lnTo>
                  <a:lnTo>
                    <a:pt x="8411" y="714"/>
                  </a:lnTo>
                  <a:lnTo>
                    <a:pt x="8972" y="816"/>
                  </a:lnTo>
                  <a:lnTo>
                    <a:pt x="9481" y="918"/>
                  </a:lnTo>
                  <a:lnTo>
                    <a:pt x="9915" y="1020"/>
                  </a:lnTo>
                  <a:lnTo>
                    <a:pt x="9991" y="1045"/>
                  </a:lnTo>
                  <a:lnTo>
                    <a:pt x="10068" y="1020"/>
                  </a:lnTo>
                  <a:lnTo>
                    <a:pt x="10144" y="994"/>
                  </a:lnTo>
                  <a:lnTo>
                    <a:pt x="10195" y="918"/>
                  </a:lnTo>
                  <a:lnTo>
                    <a:pt x="10220" y="841"/>
                  </a:lnTo>
                  <a:lnTo>
                    <a:pt x="10246" y="765"/>
                  </a:lnTo>
                  <a:lnTo>
                    <a:pt x="10220" y="663"/>
                  </a:lnTo>
                  <a:lnTo>
                    <a:pt x="10144" y="586"/>
                  </a:lnTo>
                  <a:lnTo>
                    <a:pt x="10068" y="535"/>
                  </a:lnTo>
                  <a:lnTo>
                    <a:pt x="9609" y="408"/>
                  </a:lnTo>
                  <a:lnTo>
                    <a:pt x="9074" y="306"/>
                  </a:lnTo>
                  <a:lnTo>
                    <a:pt x="8513" y="230"/>
                  </a:lnTo>
                  <a:lnTo>
                    <a:pt x="7901" y="128"/>
                  </a:lnTo>
                  <a:lnTo>
                    <a:pt x="7239" y="77"/>
                  </a:lnTo>
                  <a:lnTo>
                    <a:pt x="6550" y="26"/>
                  </a:lnTo>
                  <a:lnTo>
                    <a:pt x="583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6" name="Google Shape;596;p80"/>
          <p:cNvGrpSpPr/>
          <p:nvPr/>
        </p:nvGrpSpPr>
        <p:grpSpPr>
          <a:xfrm>
            <a:off x="3370288" y="2708600"/>
            <a:ext cx="433925" cy="433275"/>
            <a:chOff x="238125" y="1961325"/>
            <a:chExt cx="433925" cy="433275"/>
          </a:xfrm>
        </p:grpSpPr>
        <p:sp>
          <p:nvSpPr>
            <p:cNvPr id="597" name="Google Shape;597;p80"/>
            <p:cNvSpPr/>
            <p:nvPr/>
          </p:nvSpPr>
          <p:spPr>
            <a:xfrm>
              <a:off x="294825" y="2154375"/>
              <a:ext cx="98150" cy="183525"/>
            </a:xfrm>
            <a:custGeom>
              <a:rect b="b" l="l" r="r" t="t"/>
              <a:pathLst>
                <a:path extrusionOk="0" h="7341" w="3926">
                  <a:moveTo>
                    <a:pt x="255" y="1"/>
                  </a:moveTo>
                  <a:lnTo>
                    <a:pt x="153" y="26"/>
                  </a:lnTo>
                  <a:lnTo>
                    <a:pt x="77" y="77"/>
                  </a:lnTo>
                  <a:lnTo>
                    <a:pt x="26" y="154"/>
                  </a:lnTo>
                  <a:lnTo>
                    <a:pt x="0" y="256"/>
                  </a:lnTo>
                  <a:lnTo>
                    <a:pt x="0" y="1173"/>
                  </a:lnTo>
                  <a:lnTo>
                    <a:pt x="26" y="1275"/>
                  </a:lnTo>
                  <a:lnTo>
                    <a:pt x="77" y="1351"/>
                  </a:lnTo>
                  <a:lnTo>
                    <a:pt x="153" y="1402"/>
                  </a:lnTo>
                  <a:lnTo>
                    <a:pt x="255" y="1428"/>
                  </a:lnTo>
                  <a:lnTo>
                    <a:pt x="357" y="1402"/>
                  </a:lnTo>
                  <a:lnTo>
                    <a:pt x="434" y="1351"/>
                  </a:lnTo>
                  <a:lnTo>
                    <a:pt x="484" y="1275"/>
                  </a:lnTo>
                  <a:lnTo>
                    <a:pt x="510" y="1173"/>
                  </a:lnTo>
                  <a:lnTo>
                    <a:pt x="510" y="510"/>
                  </a:lnTo>
                  <a:lnTo>
                    <a:pt x="3415" y="510"/>
                  </a:lnTo>
                  <a:lnTo>
                    <a:pt x="3415" y="6831"/>
                  </a:lnTo>
                  <a:lnTo>
                    <a:pt x="510" y="6831"/>
                  </a:lnTo>
                  <a:lnTo>
                    <a:pt x="510" y="2371"/>
                  </a:lnTo>
                  <a:lnTo>
                    <a:pt x="484" y="2269"/>
                  </a:lnTo>
                  <a:lnTo>
                    <a:pt x="434" y="2192"/>
                  </a:lnTo>
                  <a:lnTo>
                    <a:pt x="357" y="2116"/>
                  </a:lnTo>
                  <a:lnTo>
                    <a:pt x="153" y="2116"/>
                  </a:lnTo>
                  <a:lnTo>
                    <a:pt x="77" y="2192"/>
                  </a:lnTo>
                  <a:lnTo>
                    <a:pt x="26" y="2269"/>
                  </a:lnTo>
                  <a:lnTo>
                    <a:pt x="0" y="2371"/>
                  </a:lnTo>
                  <a:lnTo>
                    <a:pt x="0" y="7086"/>
                  </a:lnTo>
                  <a:lnTo>
                    <a:pt x="26" y="7188"/>
                  </a:lnTo>
                  <a:lnTo>
                    <a:pt x="77" y="7264"/>
                  </a:lnTo>
                  <a:lnTo>
                    <a:pt x="153" y="7341"/>
                  </a:lnTo>
                  <a:lnTo>
                    <a:pt x="3772" y="7341"/>
                  </a:lnTo>
                  <a:lnTo>
                    <a:pt x="3849" y="7264"/>
                  </a:lnTo>
                  <a:lnTo>
                    <a:pt x="3900" y="7188"/>
                  </a:lnTo>
                  <a:lnTo>
                    <a:pt x="3925" y="7086"/>
                  </a:lnTo>
                  <a:lnTo>
                    <a:pt x="3925" y="256"/>
                  </a:lnTo>
                  <a:lnTo>
                    <a:pt x="3900" y="154"/>
                  </a:lnTo>
                  <a:lnTo>
                    <a:pt x="3849" y="77"/>
                  </a:lnTo>
                  <a:lnTo>
                    <a:pt x="3772" y="26"/>
                  </a:lnTo>
                  <a:lnTo>
                    <a:pt x="3670" y="1"/>
                  </a:lnTo>
                  <a:close/>
                </a:path>
              </a:pathLst>
            </a:custGeom>
            <a:solidFill>
              <a:srgbClr val="00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598" name="Google Shape;598;p80"/>
            <p:cNvSpPr/>
            <p:nvPr/>
          </p:nvSpPr>
          <p:spPr>
            <a:xfrm>
              <a:off x="551600" y="2051800"/>
              <a:ext cx="98150" cy="286100"/>
            </a:xfrm>
            <a:custGeom>
              <a:rect b="b" l="l" r="r" t="t"/>
              <a:pathLst>
                <a:path extrusionOk="0" h="11444" w="3926">
                  <a:moveTo>
                    <a:pt x="255" y="0"/>
                  </a:moveTo>
                  <a:lnTo>
                    <a:pt x="153" y="26"/>
                  </a:lnTo>
                  <a:lnTo>
                    <a:pt x="77" y="77"/>
                  </a:lnTo>
                  <a:lnTo>
                    <a:pt x="26" y="153"/>
                  </a:lnTo>
                  <a:lnTo>
                    <a:pt x="0" y="255"/>
                  </a:lnTo>
                  <a:lnTo>
                    <a:pt x="0" y="2243"/>
                  </a:lnTo>
                  <a:lnTo>
                    <a:pt x="26" y="2320"/>
                  </a:lnTo>
                  <a:lnTo>
                    <a:pt x="77" y="2422"/>
                  </a:lnTo>
                  <a:lnTo>
                    <a:pt x="153" y="2473"/>
                  </a:lnTo>
                  <a:lnTo>
                    <a:pt x="255" y="2498"/>
                  </a:lnTo>
                  <a:lnTo>
                    <a:pt x="357" y="2473"/>
                  </a:lnTo>
                  <a:lnTo>
                    <a:pt x="433" y="2422"/>
                  </a:lnTo>
                  <a:lnTo>
                    <a:pt x="484" y="2320"/>
                  </a:lnTo>
                  <a:lnTo>
                    <a:pt x="510" y="2243"/>
                  </a:lnTo>
                  <a:lnTo>
                    <a:pt x="510" y="510"/>
                  </a:lnTo>
                  <a:lnTo>
                    <a:pt x="3415" y="510"/>
                  </a:lnTo>
                  <a:lnTo>
                    <a:pt x="3415" y="10934"/>
                  </a:lnTo>
                  <a:lnTo>
                    <a:pt x="510" y="10934"/>
                  </a:lnTo>
                  <a:lnTo>
                    <a:pt x="510" y="3416"/>
                  </a:lnTo>
                  <a:lnTo>
                    <a:pt x="484" y="3314"/>
                  </a:lnTo>
                  <a:lnTo>
                    <a:pt x="433" y="3237"/>
                  </a:lnTo>
                  <a:lnTo>
                    <a:pt x="357" y="3186"/>
                  </a:lnTo>
                  <a:lnTo>
                    <a:pt x="255" y="3161"/>
                  </a:lnTo>
                  <a:lnTo>
                    <a:pt x="153" y="3186"/>
                  </a:lnTo>
                  <a:lnTo>
                    <a:pt x="77" y="3237"/>
                  </a:lnTo>
                  <a:lnTo>
                    <a:pt x="26" y="3314"/>
                  </a:lnTo>
                  <a:lnTo>
                    <a:pt x="0" y="3416"/>
                  </a:lnTo>
                  <a:lnTo>
                    <a:pt x="0" y="11189"/>
                  </a:lnTo>
                  <a:lnTo>
                    <a:pt x="26" y="11291"/>
                  </a:lnTo>
                  <a:lnTo>
                    <a:pt x="77" y="11367"/>
                  </a:lnTo>
                  <a:lnTo>
                    <a:pt x="153" y="11444"/>
                  </a:lnTo>
                  <a:lnTo>
                    <a:pt x="3772" y="11444"/>
                  </a:lnTo>
                  <a:lnTo>
                    <a:pt x="3849" y="11367"/>
                  </a:lnTo>
                  <a:lnTo>
                    <a:pt x="3900" y="11291"/>
                  </a:lnTo>
                  <a:lnTo>
                    <a:pt x="3925" y="11189"/>
                  </a:lnTo>
                  <a:lnTo>
                    <a:pt x="3925" y="255"/>
                  </a:lnTo>
                  <a:lnTo>
                    <a:pt x="3900" y="153"/>
                  </a:lnTo>
                  <a:lnTo>
                    <a:pt x="3849" y="77"/>
                  </a:lnTo>
                  <a:lnTo>
                    <a:pt x="3772" y="26"/>
                  </a:lnTo>
                  <a:lnTo>
                    <a:pt x="3670" y="0"/>
                  </a:lnTo>
                  <a:close/>
                </a:path>
              </a:pathLst>
            </a:custGeom>
            <a:solidFill>
              <a:srgbClr val="00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599" name="Google Shape;599;p80"/>
            <p:cNvSpPr/>
            <p:nvPr/>
          </p:nvSpPr>
          <p:spPr>
            <a:xfrm>
              <a:off x="422875" y="2214275"/>
              <a:ext cx="98800" cy="123625"/>
            </a:xfrm>
            <a:custGeom>
              <a:rect b="b" l="l" r="r" t="t"/>
              <a:pathLst>
                <a:path extrusionOk="0" h="4945" w="3952">
                  <a:moveTo>
                    <a:pt x="256" y="0"/>
                  </a:moveTo>
                  <a:lnTo>
                    <a:pt x="179" y="26"/>
                  </a:lnTo>
                  <a:lnTo>
                    <a:pt x="77" y="77"/>
                  </a:lnTo>
                  <a:lnTo>
                    <a:pt x="26" y="153"/>
                  </a:lnTo>
                  <a:lnTo>
                    <a:pt x="1" y="255"/>
                  </a:lnTo>
                  <a:lnTo>
                    <a:pt x="1" y="4690"/>
                  </a:lnTo>
                  <a:lnTo>
                    <a:pt x="26" y="4792"/>
                  </a:lnTo>
                  <a:lnTo>
                    <a:pt x="77" y="4868"/>
                  </a:lnTo>
                  <a:lnTo>
                    <a:pt x="179" y="4945"/>
                  </a:lnTo>
                  <a:lnTo>
                    <a:pt x="3798" y="4945"/>
                  </a:lnTo>
                  <a:lnTo>
                    <a:pt x="3875" y="4868"/>
                  </a:lnTo>
                  <a:lnTo>
                    <a:pt x="3926" y="4792"/>
                  </a:lnTo>
                  <a:lnTo>
                    <a:pt x="3951" y="4690"/>
                  </a:lnTo>
                  <a:lnTo>
                    <a:pt x="3951" y="2753"/>
                  </a:lnTo>
                  <a:lnTo>
                    <a:pt x="3926" y="2651"/>
                  </a:lnTo>
                  <a:lnTo>
                    <a:pt x="3875" y="2574"/>
                  </a:lnTo>
                  <a:lnTo>
                    <a:pt x="3798" y="2523"/>
                  </a:lnTo>
                  <a:lnTo>
                    <a:pt x="3696" y="2498"/>
                  </a:lnTo>
                  <a:lnTo>
                    <a:pt x="3595" y="2523"/>
                  </a:lnTo>
                  <a:lnTo>
                    <a:pt x="3518" y="2574"/>
                  </a:lnTo>
                  <a:lnTo>
                    <a:pt x="3442" y="2651"/>
                  </a:lnTo>
                  <a:lnTo>
                    <a:pt x="3442" y="2753"/>
                  </a:lnTo>
                  <a:lnTo>
                    <a:pt x="3442" y="4435"/>
                  </a:lnTo>
                  <a:lnTo>
                    <a:pt x="511" y="4435"/>
                  </a:lnTo>
                  <a:lnTo>
                    <a:pt x="511" y="510"/>
                  </a:lnTo>
                  <a:lnTo>
                    <a:pt x="3442" y="510"/>
                  </a:lnTo>
                  <a:lnTo>
                    <a:pt x="3442" y="1555"/>
                  </a:lnTo>
                  <a:lnTo>
                    <a:pt x="3442" y="1657"/>
                  </a:lnTo>
                  <a:lnTo>
                    <a:pt x="3518" y="1733"/>
                  </a:lnTo>
                  <a:lnTo>
                    <a:pt x="3595" y="1810"/>
                  </a:lnTo>
                  <a:lnTo>
                    <a:pt x="3798" y="1810"/>
                  </a:lnTo>
                  <a:lnTo>
                    <a:pt x="3875" y="1733"/>
                  </a:lnTo>
                  <a:lnTo>
                    <a:pt x="3926" y="1657"/>
                  </a:lnTo>
                  <a:lnTo>
                    <a:pt x="3951" y="1555"/>
                  </a:lnTo>
                  <a:lnTo>
                    <a:pt x="3951" y="255"/>
                  </a:lnTo>
                  <a:lnTo>
                    <a:pt x="3926" y="153"/>
                  </a:lnTo>
                  <a:lnTo>
                    <a:pt x="3875" y="77"/>
                  </a:lnTo>
                  <a:lnTo>
                    <a:pt x="3798" y="26"/>
                  </a:lnTo>
                  <a:lnTo>
                    <a:pt x="3696" y="0"/>
                  </a:lnTo>
                  <a:close/>
                </a:path>
              </a:pathLst>
            </a:custGeom>
            <a:solidFill>
              <a:srgbClr val="00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600" name="Google Shape;600;p80"/>
            <p:cNvSpPr/>
            <p:nvPr/>
          </p:nvSpPr>
          <p:spPr>
            <a:xfrm>
              <a:off x="238125" y="1961325"/>
              <a:ext cx="433925" cy="433275"/>
            </a:xfrm>
            <a:custGeom>
              <a:rect b="b" l="l" r="r" t="t"/>
              <a:pathLst>
                <a:path extrusionOk="0" h="17331" w="17357">
                  <a:moveTo>
                    <a:pt x="178" y="0"/>
                  </a:moveTo>
                  <a:lnTo>
                    <a:pt x="76" y="77"/>
                  </a:lnTo>
                  <a:lnTo>
                    <a:pt x="25" y="153"/>
                  </a:lnTo>
                  <a:lnTo>
                    <a:pt x="0" y="255"/>
                  </a:lnTo>
                  <a:lnTo>
                    <a:pt x="0" y="17076"/>
                  </a:lnTo>
                  <a:lnTo>
                    <a:pt x="25" y="17178"/>
                  </a:lnTo>
                  <a:lnTo>
                    <a:pt x="76" y="17254"/>
                  </a:lnTo>
                  <a:lnTo>
                    <a:pt x="178" y="17305"/>
                  </a:lnTo>
                  <a:lnTo>
                    <a:pt x="255" y="17331"/>
                  </a:lnTo>
                  <a:lnTo>
                    <a:pt x="17101" y="17331"/>
                  </a:lnTo>
                  <a:lnTo>
                    <a:pt x="17203" y="17305"/>
                  </a:lnTo>
                  <a:lnTo>
                    <a:pt x="17280" y="17254"/>
                  </a:lnTo>
                  <a:lnTo>
                    <a:pt x="17331" y="17178"/>
                  </a:lnTo>
                  <a:lnTo>
                    <a:pt x="17356" y="17076"/>
                  </a:lnTo>
                  <a:lnTo>
                    <a:pt x="17331" y="16974"/>
                  </a:lnTo>
                  <a:lnTo>
                    <a:pt x="17280" y="16898"/>
                  </a:lnTo>
                  <a:lnTo>
                    <a:pt x="17203" y="16847"/>
                  </a:lnTo>
                  <a:lnTo>
                    <a:pt x="17101" y="16821"/>
                  </a:lnTo>
                  <a:lnTo>
                    <a:pt x="16260" y="16821"/>
                  </a:lnTo>
                  <a:lnTo>
                    <a:pt x="16260" y="16388"/>
                  </a:lnTo>
                  <a:lnTo>
                    <a:pt x="16235" y="16286"/>
                  </a:lnTo>
                  <a:lnTo>
                    <a:pt x="16184" y="16210"/>
                  </a:lnTo>
                  <a:lnTo>
                    <a:pt x="16107" y="16159"/>
                  </a:lnTo>
                  <a:lnTo>
                    <a:pt x="16005" y="16133"/>
                  </a:lnTo>
                  <a:lnTo>
                    <a:pt x="15903" y="16159"/>
                  </a:lnTo>
                  <a:lnTo>
                    <a:pt x="15827" y="16210"/>
                  </a:lnTo>
                  <a:lnTo>
                    <a:pt x="15776" y="16286"/>
                  </a:lnTo>
                  <a:lnTo>
                    <a:pt x="15750" y="16388"/>
                  </a:lnTo>
                  <a:lnTo>
                    <a:pt x="15750" y="16821"/>
                  </a:lnTo>
                  <a:lnTo>
                    <a:pt x="14756" y="16821"/>
                  </a:lnTo>
                  <a:lnTo>
                    <a:pt x="14756" y="16388"/>
                  </a:lnTo>
                  <a:lnTo>
                    <a:pt x="14731" y="16286"/>
                  </a:lnTo>
                  <a:lnTo>
                    <a:pt x="14680" y="16210"/>
                  </a:lnTo>
                  <a:lnTo>
                    <a:pt x="14604" y="16159"/>
                  </a:lnTo>
                  <a:lnTo>
                    <a:pt x="14502" y="16133"/>
                  </a:lnTo>
                  <a:lnTo>
                    <a:pt x="14400" y="16159"/>
                  </a:lnTo>
                  <a:lnTo>
                    <a:pt x="14323" y="16210"/>
                  </a:lnTo>
                  <a:lnTo>
                    <a:pt x="14272" y="16286"/>
                  </a:lnTo>
                  <a:lnTo>
                    <a:pt x="14247" y="16388"/>
                  </a:lnTo>
                  <a:lnTo>
                    <a:pt x="14247" y="16821"/>
                  </a:lnTo>
                  <a:lnTo>
                    <a:pt x="13253" y="16821"/>
                  </a:lnTo>
                  <a:lnTo>
                    <a:pt x="13253" y="16388"/>
                  </a:lnTo>
                  <a:lnTo>
                    <a:pt x="13227" y="16286"/>
                  </a:lnTo>
                  <a:lnTo>
                    <a:pt x="13176" y="16210"/>
                  </a:lnTo>
                  <a:lnTo>
                    <a:pt x="13100" y="16159"/>
                  </a:lnTo>
                  <a:lnTo>
                    <a:pt x="12998" y="16133"/>
                  </a:lnTo>
                  <a:lnTo>
                    <a:pt x="12896" y="16159"/>
                  </a:lnTo>
                  <a:lnTo>
                    <a:pt x="12820" y="16210"/>
                  </a:lnTo>
                  <a:lnTo>
                    <a:pt x="12769" y="16286"/>
                  </a:lnTo>
                  <a:lnTo>
                    <a:pt x="12743" y="16388"/>
                  </a:lnTo>
                  <a:lnTo>
                    <a:pt x="12743" y="16821"/>
                  </a:lnTo>
                  <a:lnTo>
                    <a:pt x="11749" y="16821"/>
                  </a:lnTo>
                  <a:lnTo>
                    <a:pt x="11749" y="16388"/>
                  </a:lnTo>
                  <a:lnTo>
                    <a:pt x="11724" y="16286"/>
                  </a:lnTo>
                  <a:lnTo>
                    <a:pt x="11673" y="16210"/>
                  </a:lnTo>
                  <a:lnTo>
                    <a:pt x="11596" y="16159"/>
                  </a:lnTo>
                  <a:lnTo>
                    <a:pt x="11494" y="16133"/>
                  </a:lnTo>
                  <a:lnTo>
                    <a:pt x="11392" y="16159"/>
                  </a:lnTo>
                  <a:lnTo>
                    <a:pt x="11316" y="16210"/>
                  </a:lnTo>
                  <a:lnTo>
                    <a:pt x="11265" y="16286"/>
                  </a:lnTo>
                  <a:lnTo>
                    <a:pt x="11239" y="16388"/>
                  </a:lnTo>
                  <a:lnTo>
                    <a:pt x="11239" y="16821"/>
                  </a:lnTo>
                  <a:lnTo>
                    <a:pt x="10245" y="16821"/>
                  </a:lnTo>
                  <a:lnTo>
                    <a:pt x="10245" y="16388"/>
                  </a:lnTo>
                  <a:lnTo>
                    <a:pt x="10220" y="16286"/>
                  </a:lnTo>
                  <a:lnTo>
                    <a:pt x="10169" y="16210"/>
                  </a:lnTo>
                  <a:lnTo>
                    <a:pt x="10092" y="16159"/>
                  </a:lnTo>
                  <a:lnTo>
                    <a:pt x="9991" y="16133"/>
                  </a:lnTo>
                  <a:lnTo>
                    <a:pt x="9889" y="16159"/>
                  </a:lnTo>
                  <a:lnTo>
                    <a:pt x="9812" y="16210"/>
                  </a:lnTo>
                  <a:lnTo>
                    <a:pt x="9761" y="16286"/>
                  </a:lnTo>
                  <a:lnTo>
                    <a:pt x="9736" y="16388"/>
                  </a:lnTo>
                  <a:lnTo>
                    <a:pt x="9736" y="16821"/>
                  </a:lnTo>
                  <a:lnTo>
                    <a:pt x="8742" y="16821"/>
                  </a:lnTo>
                  <a:lnTo>
                    <a:pt x="8742" y="16388"/>
                  </a:lnTo>
                  <a:lnTo>
                    <a:pt x="8716" y="16286"/>
                  </a:lnTo>
                  <a:lnTo>
                    <a:pt x="8665" y="16210"/>
                  </a:lnTo>
                  <a:lnTo>
                    <a:pt x="8589" y="16159"/>
                  </a:lnTo>
                  <a:lnTo>
                    <a:pt x="8487" y="16133"/>
                  </a:lnTo>
                  <a:lnTo>
                    <a:pt x="8385" y="16159"/>
                  </a:lnTo>
                  <a:lnTo>
                    <a:pt x="8308" y="16210"/>
                  </a:lnTo>
                  <a:lnTo>
                    <a:pt x="8232" y="16286"/>
                  </a:lnTo>
                  <a:lnTo>
                    <a:pt x="8232" y="16388"/>
                  </a:lnTo>
                  <a:lnTo>
                    <a:pt x="8232" y="16821"/>
                  </a:lnTo>
                  <a:lnTo>
                    <a:pt x="7238" y="16821"/>
                  </a:lnTo>
                  <a:lnTo>
                    <a:pt x="7238" y="16388"/>
                  </a:lnTo>
                  <a:lnTo>
                    <a:pt x="7213" y="16286"/>
                  </a:lnTo>
                  <a:lnTo>
                    <a:pt x="7162" y="16210"/>
                  </a:lnTo>
                  <a:lnTo>
                    <a:pt x="7060" y="16159"/>
                  </a:lnTo>
                  <a:lnTo>
                    <a:pt x="6983" y="16133"/>
                  </a:lnTo>
                  <a:lnTo>
                    <a:pt x="6881" y="16159"/>
                  </a:lnTo>
                  <a:lnTo>
                    <a:pt x="6805" y="16210"/>
                  </a:lnTo>
                  <a:lnTo>
                    <a:pt x="6728" y="16286"/>
                  </a:lnTo>
                  <a:lnTo>
                    <a:pt x="6728" y="16388"/>
                  </a:lnTo>
                  <a:lnTo>
                    <a:pt x="6728" y="16821"/>
                  </a:lnTo>
                  <a:lnTo>
                    <a:pt x="5709" y="16821"/>
                  </a:lnTo>
                  <a:lnTo>
                    <a:pt x="5709" y="16388"/>
                  </a:lnTo>
                  <a:lnTo>
                    <a:pt x="5709" y="16286"/>
                  </a:lnTo>
                  <a:lnTo>
                    <a:pt x="5658" y="16210"/>
                  </a:lnTo>
                  <a:lnTo>
                    <a:pt x="5556" y="16159"/>
                  </a:lnTo>
                  <a:lnTo>
                    <a:pt x="5454" y="16133"/>
                  </a:lnTo>
                  <a:lnTo>
                    <a:pt x="5378" y="16159"/>
                  </a:lnTo>
                  <a:lnTo>
                    <a:pt x="5276" y="16210"/>
                  </a:lnTo>
                  <a:lnTo>
                    <a:pt x="5225" y="16286"/>
                  </a:lnTo>
                  <a:lnTo>
                    <a:pt x="5225" y="16388"/>
                  </a:lnTo>
                  <a:lnTo>
                    <a:pt x="5225" y="16821"/>
                  </a:lnTo>
                  <a:lnTo>
                    <a:pt x="4205" y="16821"/>
                  </a:lnTo>
                  <a:lnTo>
                    <a:pt x="4205" y="16388"/>
                  </a:lnTo>
                  <a:lnTo>
                    <a:pt x="4205" y="16286"/>
                  </a:lnTo>
                  <a:lnTo>
                    <a:pt x="4129" y="16210"/>
                  </a:lnTo>
                  <a:lnTo>
                    <a:pt x="4052" y="16159"/>
                  </a:lnTo>
                  <a:lnTo>
                    <a:pt x="3950" y="16133"/>
                  </a:lnTo>
                  <a:lnTo>
                    <a:pt x="3874" y="16159"/>
                  </a:lnTo>
                  <a:lnTo>
                    <a:pt x="3772" y="16210"/>
                  </a:lnTo>
                  <a:lnTo>
                    <a:pt x="3721" y="16286"/>
                  </a:lnTo>
                  <a:lnTo>
                    <a:pt x="3695" y="16388"/>
                  </a:lnTo>
                  <a:lnTo>
                    <a:pt x="3695" y="16821"/>
                  </a:lnTo>
                  <a:lnTo>
                    <a:pt x="2702" y="16821"/>
                  </a:lnTo>
                  <a:lnTo>
                    <a:pt x="2702" y="16388"/>
                  </a:lnTo>
                  <a:lnTo>
                    <a:pt x="2702" y="16286"/>
                  </a:lnTo>
                  <a:lnTo>
                    <a:pt x="2625" y="16210"/>
                  </a:lnTo>
                  <a:lnTo>
                    <a:pt x="2549" y="16159"/>
                  </a:lnTo>
                  <a:lnTo>
                    <a:pt x="2447" y="16133"/>
                  </a:lnTo>
                  <a:lnTo>
                    <a:pt x="2345" y="16159"/>
                  </a:lnTo>
                  <a:lnTo>
                    <a:pt x="2268" y="16210"/>
                  </a:lnTo>
                  <a:lnTo>
                    <a:pt x="2217" y="16286"/>
                  </a:lnTo>
                  <a:lnTo>
                    <a:pt x="2192" y="16388"/>
                  </a:lnTo>
                  <a:lnTo>
                    <a:pt x="2192" y="16821"/>
                  </a:lnTo>
                  <a:lnTo>
                    <a:pt x="510" y="16821"/>
                  </a:lnTo>
                  <a:lnTo>
                    <a:pt x="510" y="15139"/>
                  </a:lnTo>
                  <a:lnTo>
                    <a:pt x="943" y="15139"/>
                  </a:lnTo>
                  <a:lnTo>
                    <a:pt x="1045" y="15114"/>
                  </a:lnTo>
                  <a:lnTo>
                    <a:pt x="1121" y="15063"/>
                  </a:lnTo>
                  <a:lnTo>
                    <a:pt x="1172" y="14986"/>
                  </a:lnTo>
                  <a:lnTo>
                    <a:pt x="1198" y="14884"/>
                  </a:lnTo>
                  <a:lnTo>
                    <a:pt x="1172" y="14782"/>
                  </a:lnTo>
                  <a:lnTo>
                    <a:pt x="1121" y="14706"/>
                  </a:lnTo>
                  <a:lnTo>
                    <a:pt x="1045" y="14655"/>
                  </a:lnTo>
                  <a:lnTo>
                    <a:pt x="943" y="14629"/>
                  </a:lnTo>
                  <a:lnTo>
                    <a:pt x="510" y="14629"/>
                  </a:lnTo>
                  <a:lnTo>
                    <a:pt x="510" y="13635"/>
                  </a:lnTo>
                  <a:lnTo>
                    <a:pt x="943" y="13635"/>
                  </a:lnTo>
                  <a:lnTo>
                    <a:pt x="1045" y="13610"/>
                  </a:lnTo>
                  <a:lnTo>
                    <a:pt x="1121" y="13559"/>
                  </a:lnTo>
                  <a:lnTo>
                    <a:pt x="1172" y="13482"/>
                  </a:lnTo>
                  <a:lnTo>
                    <a:pt x="1198" y="13381"/>
                  </a:lnTo>
                  <a:lnTo>
                    <a:pt x="1172" y="13279"/>
                  </a:lnTo>
                  <a:lnTo>
                    <a:pt x="1121" y="13202"/>
                  </a:lnTo>
                  <a:lnTo>
                    <a:pt x="1045" y="13151"/>
                  </a:lnTo>
                  <a:lnTo>
                    <a:pt x="943" y="13126"/>
                  </a:lnTo>
                  <a:lnTo>
                    <a:pt x="510" y="13126"/>
                  </a:lnTo>
                  <a:lnTo>
                    <a:pt x="510" y="12132"/>
                  </a:lnTo>
                  <a:lnTo>
                    <a:pt x="943" y="12132"/>
                  </a:lnTo>
                  <a:lnTo>
                    <a:pt x="1045" y="12106"/>
                  </a:lnTo>
                  <a:lnTo>
                    <a:pt x="1121" y="12055"/>
                  </a:lnTo>
                  <a:lnTo>
                    <a:pt x="1172" y="11979"/>
                  </a:lnTo>
                  <a:lnTo>
                    <a:pt x="1198" y="11877"/>
                  </a:lnTo>
                  <a:lnTo>
                    <a:pt x="1172" y="11775"/>
                  </a:lnTo>
                  <a:lnTo>
                    <a:pt x="1121" y="11698"/>
                  </a:lnTo>
                  <a:lnTo>
                    <a:pt x="1045" y="11647"/>
                  </a:lnTo>
                  <a:lnTo>
                    <a:pt x="943" y="11622"/>
                  </a:lnTo>
                  <a:lnTo>
                    <a:pt x="510" y="11622"/>
                  </a:lnTo>
                  <a:lnTo>
                    <a:pt x="510" y="10628"/>
                  </a:lnTo>
                  <a:lnTo>
                    <a:pt x="943" y="10628"/>
                  </a:lnTo>
                  <a:lnTo>
                    <a:pt x="1045" y="10603"/>
                  </a:lnTo>
                  <a:lnTo>
                    <a:pt x="1121" y="10552"/>
                  </a:lnTo>
                  <a:lnTo>
                    <a:pt x="1172" y="10475"/>
                  </a:lnTo>
                  <a:lnTo>
                    <a:pt x="1198" y="10373"/>
                  </a:lnTo>
                  <a:lnTo>
                    <a:pt x="1172" y="10271"/>
                  </a:lnTo>
                  <a:lnTo>
                    <a:pt x="1121" y="10195"/>
                  </a:lnTo>
                  <a:lnTo>
                    <a:pt x="1045" y="10144"/>
                  </a:lnTo>
                  <a:lnTo>
                    <a:pt x="943" y="10118"/>
                  </a:lnTo>
                  <a:lnTo>
                    <a:pt x="510" y="10118"/>
                  </a:lnTo>
                  <a:lnTo>
                    <a:pt x="510" y="9124"/>
                  </a:lnTo>
                  <a:lnTo>
                    <a:pt x="943" y="9124"/>
                  </a:lnTo>
                  <a:lnTo>
                    <a:pt x="1045" y="9099"/>
                  </a:lnTo>
                  <a:lnTo>
                    <a:pt x="1121" y="9048"/>
                  </a:lnTo>
                  <a:lnTo>
                    <a:pt x="1172" y="8971"/>
                  </a:lnTo>
                  <a:lnTo>
                    <a:pt x="1198" y="8870"/>
                  </a:lnTo>
                  <a:lnTo>
                    <a:pt x="1172" y="8768"/>
                  </a:lnTo>
                  <a:lnTo>
                    <a:pt x="1121" y="8691"/>
                  </a:lnTo>
                  <a:lnTo>
                    <a:pt x="1045" y="8640"/>
                  </a:lnTo>
                  <a:lnTo>
                    <a:pt x="943" y="8615"/>
                  </a:lnTo>
                  <a:lnTo>
                    <a:pt x="510" y="8615"/>
                  </a:lnTo>
                  <a:lnTo>
                    <a:pt x="510" y="7621"/>
                  </a:lnTo>
                  <a:lnTo>
                    <a:pt x="943" y="7621"/>
                  </a:lnTo>
                  <a:lnTo>
                    <a:pt x="1045" y="7595"/>
                  </a:lnTo>
                  <a:lnTo>
                    <a:pt x="1121" y="7544"/>
                  </a:lnTo>
                  <a:lnTo>
                    <a:pt x="1172" y="7468"/>
                  </a:lnTo>
                  <a:lnTo>
                    <a:pt x="1198" y="7366"/>
                  </a:lnTo>
                  <a:lnTo>
                    <a:pt x="1172" y="7264"/>
                  </a:lnTo>
                  <a:lnTo>
                    <a:pt x="1121" y="7187"/>
                  </a:lnTo>
                  <a:lnTo>
                    <a:pt x="1045" y="7136"/>
                  </a:lnTo>
                  <a:lnTo>
                    <a:pt x="943" y="7111"/>
                  </a:lnTo>
                  <a:lnTo>
                    <a:pt x="510" y="7111"/>
                  </a:lnTo>
                  <a:lnTo>
                    <a:pt x="510" y="6117"/>
                  </a:lnTo>
                  <a:lnTo>
                    <a:pt x="943" y="6117"/>
                  </a:lnTo>
                  <a:lnTo>
                    <a:pt x="1045" y="6092"/>
                  </a:lnTo>
                  <a:lnTo>
                    <a:pt x="1121" y="6041"/>
                  </a:lnTo>
                  <a:lnTo>
                    <a:pt x="1172" y="5964"/>
                  </a:lnTo>
                  <a:lnTo>
                    <a:pt x="1198" y="5862"/>
                  </a:lnTo>
                  <a:lnTo>
                    <a:pt x="1172" y="5760"/>
                  </a:lnTo>
                  <a:lnTo>
                    <a:pt x="1121" y="5684"/>
                  </a:lnTo>
                  <a:lnTo>
                    <a:pt x="1045" y="5633"/>
                  </a:lnTo>
                  <a:lnTo>
                    <a:pt x="943" y="5607"/>
                  </a:lnTo>
                  <a:lnTo>
                    <a:pt x="510" y="5607"/>
                  </a:lnTo>
                  <a:lnTo>
                    <a:pt x="510" y="4613"/>
                  </a:lnTo>
                  <a:lnTo>
                    <a:pt x="943" y="4613"/>
                  </a:lnTo>
                  <a:lnTo>
                    <a:pt x="1045" y="4588"/>
                  </a:lnTo>
                  <a:lnTo>
                    <a:pt x="1121" y="4537"/>
                  </a:lnTo>
                  <a:lnTo>
                    <a:pt x="1172" y="4460"/>
                  </a:lnTo>
                  <a:lnTo>
                    <a:pt x="1198" y="4358"/>
                  </a:lnTo>
                  <a:lnTo>
                    <a:pt x="1172" y="4257"/>
                  </a:lnTo>
                  <a:lnTo>
                    <a:pt x="1121" y="4180"/>
                  </a:lnTo>
                  <a:lnTo>
                    <a:pt x="1045" y="4104"/>
                  </a:lnTo>
                  <a:lnTo>
                    <a:pt x="510" y="4104"/>
                  </a:lnTo>
                  <a:lnTo>
                    <a:pt x="510" y="3110"/>
                  </a:lnTo>
                  <a:lnTo>
                    <a:pt x="943" y="3110"/>
                  </a:lnTo>
                  <a:lnTo>
                    <a:pt x="1045" y="3084"/>
                  </a:lnTo>
                  <a:lnTo>
                    <a:pt x="1121" y="3033"/>
                  </a:lnTo>
                  <a:lnTo>
                    <a:pt x="1172" y="2931"/>
                  </a:lnTo>
                  <a:lnTo>
                    <a:pt x="1198" y="2855"/>
                  </a:lnTo>
                  <a:lnTo>
                    <a:pt x="1172" y="2753"/>
                  </a:lnTo>
                  <a:lnTo>
                    <a:pt x="1121" y="2676"/>
                  </a:lnTo>
                  <a:lnTo>
                    <a:pt x="1045" y="2600"/>
                  </a:lnTo>
                  <a:lnTo>
                    <a:pt x="510" y="2600"/>
                  </a:lnTo>
                  <a:lnTo>
                    <a:pt x="510" y="1581"/>
                  </a:lnTo>
                  <a:lnTo>
                    <a:pt x="1045" y="1581"/>
                  </a:lnTo>
                  <a:lnTo>
                    <a:pt x="1121" y="1530"/>
                  </a:lnTo>
                  <a:lnTo>
                    <a:pt x="1172" y="1428"/>
                  </a:lnTo>
                  <a:lnTo>
                    <a:pt x="1198" y="1351"/>
                  </a:lnTo>
                  <a:lnTo>
                    <a:pt x="1172" y="1249"/>
                  </a:lnTo>
                  <a:lnTo>
                    <a:pt x="1121" y="1147"/>
                  </a:lnTo>
                  <a:lnTo>
                    <a:pt x="1045" y="1096"/>
                  </a:lnTo>
                  <a:lnTo>
                    <a:pt x="510" y="1096"/>
                  </a:lnTo>
                  <a:lnTo>
                    <a:pt x="510" y="255"/>
                  </a:lnTo>
                  <a:lnTo>
                    <a:pt x="510" y="153"/>
                  </a:lnTo>
                  <a:lnTo>
                    <a:pt x="433" y="77"/>
                  </a:lnTo>
                  <a:lnTo>
                    <a:pt x="357" y="0"/>
                  </a:lnTo>
                  <a:close/>
                </a:path>
              </a:pathLst>
            </a:custGeom>
            <a:solidFill>
              <a:srgbClr val="00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601" name="Google Shape;601;p80"/>
            <p:cNvSpPr/>
            <p:nvPr/>
          </p:nvSpPr>
          <p:spPr>
            <a:xfrm>
              <a:off x="323500" y="2068375"/>
              <a:ext cx="40800" cy="68200"/>
            </a:xfrm>
            <a:custGeom>
              <a:rect b="b" l="l" r="r" t="t"/>
              <a:pathLst>
                <a:path extrusionOk="0" h="2728" w="1632">
                  <a:moveTo>
                    <a:pt x="816" y="510"/>
                  </a:moveTo>
                  <a:lnTo>
                    <a:pt x="943" y="535"/>
                  </a:lnTo>
                  <a:lnTo>
                    <a:pt x="1020" y="586"/>
                  </a:lnTo>
                  <a:lnTo>
                    <a:pt x="1096" y="688"/>
                  </a:lnTo>
                  <a:lnTo>
                    <a:pt x="1122" y="790"/>
                  </a:lnTo>
                  <a:lnTo>
                    <a:pt x="1122" y="1096"/>
                  </a:lnTo>
                  <a:lnTo>
                    <a:pt x="510" y="1096"/>
                  </a:lnTo>
                  <a:lnTo>
                    <a:pt x="510" y="790"/>
                  </a:lnTo>
                  <a:lnTo>
                    <a:pt x="535" y="688"/>
                  </a:lnTo>
                  <a:lnTo>
                    <a:pt x="612" y="586"/>
                  </a:lnTo>
                  <a:lnTo>
                    <a:pt x="714" y="535"/>
                  </a:lnTo>
                  <a:lnTo>
                    <a:pt x="816" y="510"/>
                  </a:lnTo>
                  <a:close/>
                  <a:moveTo>
                    <a:pt x="663" y="0"/>
                  </a:moveTo>
                  <a:lnTo>
                    <a:pt x="510" y="51"/>
                  </a:lnTo>
                  <a:lnTo>
                    <a:pt x="357" y="127"/>
                  </a:lnTo>
                  <a:lnTo>
                    <a:pt x="255" y="229"/>
                  </a:lnTo>
                  <a:lnTo>
                    <a:pt x="153" y="357"/>
                  </a:lnTo>
                  <a:lnTo>
                    <a:pt x="77" y="484"/>
                  </a:lnTo>
                  <a:lnTo>
                    <a:pt x="26" y="637"/>
                  </a:lnTo>
                  <a:lnTo>
                    <a:pt x="0" y="790"/>
                  </a:lnTo>
                  <a:lnTo>
                    <a:pt x="0" y="2472"/>
                  </a:lnTo>
                  <a:lnTo>
                    <a:pt x="26" y="2574"/>
                  </a:lnTo>
                  <a:lnTo>
                    <a:pt x="77" y="2651"/>
                  </a:lnTo>
                  <a:lnTo>
                    <a:pt x="179" y="2702"/>
                  </a:lnTo>
                  <a:lnTo>
                    <a:pt x="255" y="2727"/>
                  </a:lnTo>
                  <a:lnTo>
                    <a:pt x="357" y="2702"/>
                  </a:lnTo>
                  <a:lnTo>
                    <a:pt x="433" y="2651"/>
                  </a:lnTo>
                  <a:lnTo>
                    <a:pt x="510" y="2574"/>
                  </a:lnTo>
                  <a:lnTo>
                    <a:pt x="510" y="2472"/>
                  </a:lnTo>
                  <a:lnTo>
                    <a:pt x="510" y="1606"/>
                  </a:lnTo>
                  <a:lnTo>
                    <a:pt x="1122" y="1606"/>
                  </a:lnTo>
                  <a:lnTo>
                    <a:pt x="1122" y="2472"/>
                  </a:lnTo>
                  <a:lnTo>
                    <a:pt x="1147" y="2574"/>
                  </a:lnTo>
                  <a:lnTo>
                    <a:pt x="1198" y="2651"/>
                  </a:lnTo>
                  <a:lnTo>
                    <a:pt x="1274" y="2702"/>
                  </a:lnTo>
                  <a:lnTo>
                    <a:pt x="1376" y="2727"/>
                  </a:lnTo>
                  <a:lnTo>
                    <a:pt x="1478" y="2702"/>
                  </a:lnTo>
                  <a:lnTo>
                    <a:pt x="1555" y="2651"/>
                  </a:lnTo>
                  <a:lnTo>
                    <a:pt x="1606" y="2574"/>
                  </a:lnTo>
                  <a:lnTo>
                    <a:pt x="1631" y="2472"/>
                  </a:lnTo>
                  <a:lnTo>
                    <a:pt x="1631" y="790"/>
                  </a:lnTo>
                  <a:lnTo>
                    <a:pt x="1606" y="637"/>
                  </a:lnTo>
                  <a:lnTo>
                    <a:pt x="1555" y="484"/>
                  </a:lnTo>
                  <a:lnTo>
                    <a:pt x="1478" y="357"/>
                  </a:lnTo>
                  <a:lnTo>
                    <a:pt x="1402" y="229"/>
                  </a:lnTo>
                  <a:lnTo>
                    <a:pt x="1274" y="127"/>
                  </a:lnTo>
                  <a:lnTo>
                    <a:pt x="1122" y="51"/>
                  </a:lnTo>
                  <a:lnTo>
                    <a:pt x="994" y="0"/>
                  </a:lnTo>
                  <a:close/>
                </a:path>
              </a:pathLst>
            </a:custGeom>
            <a:solidFill>
              <a:srgbClr val="00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602" name="Google Shape;602;p80"/>
            <p:cNvSpPr/>
            <p:nvPr/>
          </p:nvSpPr>
          <p:spPr>
            <a:xfrm>
              <a:off x="452200" y="2127625"/>
              <a:ext cx="40150" cy="68200"/>
            </a:xfrm>
            <a:custGeom>
              <a:rect b="b" l="l" r="r" t="t"/>
              <a:pathLst>
                <a:path extrusionOk="0" h="2728" w="1606">
                  <a:moveTo>
                    <a:pt x="816" y="510"/>
                  </a:moveTo>
                  <a:lnTo>
                    <a:pt x="918" y="535"/>
                  </a:lnTo>
                  <a:lnTo>
                    <a:pt x="1020" y="612"/>
                  </a:lnTo>
                  <a:lnTo>
                    <a:pt x="1071" y="688"/>
                  </a:lnTo>
                  <a:lnTo>
                    <a:pt x="1096" y="816"/>
                  </a:lnTo>
                  <a:lnTo>
                    <a:pt x="1071" y="943"/>
                  </a:lnTo>
                  <a:lnTo>
                    <a:pt x="1020" y="1020"/>
                  </a:lnTo>
                  <a:lnTo>
                    <a:pt x="918" y="1096"/>
                  </a:lnTo>
                  <a:lnTo>
                    <a:pt x="816" y="1122"/>
                  </a:lnTo>
                  <a:lnTo>
                    <a:pt x="510" y="1122"/>
                  </a:lnTo>
                  <a:lnTo>
                    <a:pt x="510" y="510"/>
                  </a:lnTo>
                  <a:close/>
                  <a:moveTo>
                    <a:pt x="816" y="1631"/>
                  </a:moveTo>
                  <a:lnTo>
                    <a:pt x="918" y="1657"/>
                  </a:lnTo>
                  <a:lnTo>
                    <a:pt x="1020" y="1708"/>
                  </a:lnTo>
                  <a:lnTo>
                    <a:pt x="1071" y="1810"/>
                  </a:lnTo>
                  <a:lnTo>
                    <a:pt x="1096" y="1937"/>
                  </a:lnTo>
                  <a:lnTo>
                    <a:pt x="1071" y="2039"/>
                  </a:lnTo>
                  <a:lnTo>
                    <a:pt x="1020" y="2141"/>
                  </a:lnTo>
                  <a:lnTo>
                    <a:pt x="918" y="2192"/>
                  </a:lnTo>
                  <a:lnTo>
                    <a:pt x="816" y="2218"/>
                  </a:lnTo>
                  <a:lnTo>
                    <a:pt x="510" y="2218"/>
                  </a:lnTo>
                  <a:lnTo>
                    <a:pt x="510" y="1631"/>
                  </a:lnTo>
                  <a:close/>
                  <a:moveTo>
                    <a:pt x="255" y="0"/>
                  </a:moveTo>
                  <a:lnTo>
                    <a:pt x="153" y="26"/>
                  </a:lnTo>
                  <a:lnTo>
                    <a:pt x="77" y="77"/>
                  </a:lnTo>
                  <a:lnTo>
                    <a:pt x="26" y="153"/>
                  </a:lnTo>
                  <a:lnTo>
                    <a:pt x="0" y="255"/>
                  </a:lnTo>
                  <a:lnTo>
                    <a:pt x="0" y="2472"/>
                  </a:lnTo>
                  <a:lnTo>
                    <a:pt x="26" y="2574"/>
                  </a:lnTo>
                  <a:lnTo>
                    <a:pt x="77" y="2651"/>
                  </a:lnTo>
                  <a:lnTo>
                    <a:pt x="153" y="2702"/>
                  </a:lnTo>
                  <a:lnTo>
                    <a:pt x="255" y="2727"/>
                  </a:lnTo>
                  <a:lnTo>
                    <a:pt x="969" y="2727"/>
                  </a:lnTo>
                  <a:lnTo>
                    <a:pt x="1122" y="2676"/>
                  </a:lnTo>
                  <a:lnTo>
                    <a:pt x="1249" y="2600"/>
                  </a:lnTo>
                  <a:lnTo>
                    <a:pt x="1377" y="2498"/>
                  </a:lnTo>
                  <a:lnTo>
                    <a:pt x="1479" y="2370"/>
                  </a:lnTo>
                  <a:lnTo>
                    <a:pt x="1555" y="2243"/>
                  </a:lnTo>
                  <a:lnTo>
                    <a:pt x="1606" y="2090"/>
                  </a:lnTo>
                  <a:lnTo>
                    <a:pt x="1606" y="1937"/>
                  </a:lnTo>
                  <a:lnTo>
                    <a:pt x="1606" y="1759"/>
                  </a:lnTo>
                  <a:lnTo>
                    <a:pt x="1555" y="1631"/>
                  </a:lnTo>
                  <a:lnTo>
                    <a:pt x="1479" y="1478"/>
                  </a:lnTo>
                  <a:lnTo>
                    <a:pt x="1402" y="1376"/>
                  </a:lnTo>
                  <a:lnTo>
                    <a:pt x="1479" y="1249"/>
                  </a:lnTo>
                  <a:lnTo>
                    <a:pt x="1555" y="1122"/>
                  </a:lnTo>
                  <a:lnTo>
                    <a:pt x="1606" y="969"/>
                  </a:lnTo>
                  <a:lnTo>
                    <a:pt x="1606" y="816"/>
                  </a:lnTo>
                  <a:lnTo>
                    <a:pt x="1606" y="663"/>
                  </a:lnTo>
                  <a:lnTo>
                    <a:pt x="1555" y="510"/>
                  </a:lnTo>
                  <a:lnTo>
                    <a:pt x="1479" y="357"/>
                  </a:lnTo>
                  <a:lnTo>
                    <a:pt x="1377" y="255"/>
                  </a:lnTo>
                  <a:lnTo>
                    <a:pt x="1249" y="153"/>
                  </a:lnTo>
                  <a:lnTo>
                    <a:pt x="1122" y="77"/>
                  </a:lnTo>
                  <a:lnTo>
                    <a:pt x="969" y="26"/>
                  </a:lnTo>
                  <a:lnTo>
                    <a:pt x="816" y="0"/>
                  </a:lnTo>
                  <a:close/>
                </a:path>
              </a:pathLst>
            </a:custGeom>
            <a:solidFill>
              <a:srgbClr val="00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603" name="Google Shape;603;p80"/>
            <p:cNvSpPr/>
            <p:nvPr/>
          </p:nvSpPr>
          <p:spPr>
            <a:xfrm>
              <a:off x="580275" y="1965150"/>
              <a:ext cx="40800" cy="68200"/>
            </a:xfrm>
            <a:custGeom>
              <a:rect b="b" l="l" r="r" t="t"/>
              <a:pathLst>
                <a:path extrusionOk="0" h="2728" w="1632">
                  <a:moveTo>
                    <a:pt x="816" y="0"/>
                  </a:moveTo>
                  <a:lnTo>
                    <a:pt x="663" y="26"/>
                  </a:lnTo>
                  <a:lnTo>
                    <a:pt x="510" y="77"/>
                  </a:lnTo>
                  <a:lnTo>
                    <a:pt x="357" y="153"/>
                  </a:lnTo>
                  <a:lnTo>
                    <a:pt x="229" y="255"/>
                  </a:lnTo>
                  <a:lnTo>
                    <a:pt x="153" y="357"/>
                  </a:lnTo>
                  <a:lnTo>
                    <a:pt x="76" y="510"/>
                  </a:lnTo>
                  <a:lnTo>
                    <a:pt x="26" y="663"/>
                  </a:lnTo>
                  <a:lnTo>
                    <a:pt x="0" y="816"/>
                  </a:lnTo>
                  <a:lnTo>
                    <a:pt x="0" y="1912"/>
                  </a:lnTo>
                  <a:lnTo>
                    <a:pt x="26" y="2090"/>
                  </a:lnTo>
                  <a:lnTo>
                    <a:pt x="76" y="2243"/>
                  </a:lnTo>
                  <a:lnTo>
                    <a:pt x="153" y="2370"/>
                  </a:lnTo>
                  <a:lnTo>
                    <a:pt x="229" y="2498"/>
                  </a:lnTo>
                  <a:lnTo>
                    <a:pt x="357" y="2600"/>
                  </a:lnTo>
                  <a:lnTo>
                    <a:pt x="510" y="2676"/>
                  </a:lnTo>
                  <a:lnTo>
                    <a:pt x="663" y="2702"/>
                  </a:lnTo>
                  <a:lnTo>
                    <a:pt x="816" y="2727"/>
                  </a:lnTo>
                  <a:lnTo>
                    <a:pt x="969" y="2702"/>
                  </a:lnTo>
                  <a:lnTo>
                    <a:pt x="1121" y="2676"/>
                  </a:lnTo>
                  <a:lnTo>
                    <a:pt x="1274" y="2600"/>
                  </a:lnTo>
                  <a:lnTo>
                    <a:pt x="1376" y="2498"/>
                  </a:lnTo>
                  <a:lnTo>
                    <a:pt x="1478" y="2370"/>
                  </a:lnTo>
                  <a:lnTo>
                    <a:pt x="1555" y="2243"/>
                  </a:lnTo>
                  <a:lnTo>
                    <a:pt x="1606" y="2090"/>
                  </a:lnTo>
                  <a:lnTo>
                    <a:pt x="1631" y="1912"/>
                  </a:lnTo>
                  <a:lnTo>
                    <a:pt x="1606" y="1835"/>
                  </a:lnTo>
                  <a:lnTo>
                    <a:pt x="1555" y="1733"/>
                  </a:lnTo>
                  <a:lnTo>
                    <a:pt x="1478" y="1682"/>
                  </a:lnTo>
                  <a:lnTo>
                    <a:pt x="1376" y="1657"/>
                  </a:lnTo>
                  <a:lnTo>
                    <a:pt x="1274" y="1682"/>
                  </a:lnTo>
                  <a:lnTo>
                    <a:pt x="1198" y="1733"/>
                  </a:lnTo>
                  <a:lnTo>
                    <a:pt x="1121" y="1835"/>
                  </a:lnTo>
                  <a:lnTo>
                    <a:pt x="1121" y="1912"/>
                  </a:lnTo>
                  <a:lnTo>
                    <a:pt x="1096" y="2039"/>
                  </a:lnTo>
                  <a:lnTo>
                    <a:pt x="1019" y="2141"/>
                  </a:lnTo>
                  <a:lnTo>
                    <a:pt x="918" y="2192"/>
                  </a:lnTo>
                  <a:lnTo>
                    <a:pt x="816" y="2218"/>
                  </a:lnTo>
                  <a:lnTo>
                    <a:pt x="688" y="2192"/>
                  </a:lnTo>
                  <a:lnTo>
                    <a:pt x="612" y="2141"/>
                  </a:lnTo>
                  <a:lnTo>
                    <a:pt x="535" y="2039"/>
                  </a:lnTo>
                  <a:lnTo>
                    <a:pt x="510" y="1912"/>
                  </a:lnTo>
                  <a:lnTo>
                    <a:pt x="510" y="816"/>
                  </a:lnTo>
                  <a:lnTo>
                    <a:pt x="535" y="688"/>
                  </a:lnTo>
                  <a:lnTo>
                    <a:pt x="612" y="612"/>
                  </a:lnTo>
                  <a:lnTo>
                    <a:pt x="688" y="535"/>
                  </a:lnTo>
                  <a:lnTo>
                    <a:pt x="816" y="510"/>
                  </a:lnTo>
                  <a:lnTo>
                    <a:pt x="918" y="535"/>
                  </a:lnTo>
                  <a:lnTo>
                    <a:pt x="1019" y="612"/>
                  </a:lnTo>
                  <a:lnTo>
                    <a:pt x="1096" y="688"/>
                  </a:lnTo>
                  <a:lnTo>
                    <a:pt x="1121" y="816"/>
                  </a:lnTo>
                  <a:lnTo>
                    <a:pt x="1121" y="918"/>
                  </a:lnTo>
                  <a:lnTo>
                    <a:pt x="1198" y="994"/>
                  </a:lnTo>
                  <a:lnTo>
                    <a:pt x="1274" y="1045"/>
                  </a:lnTo>
                  <a:lnTo>
                    <a:pt x="1376" y="1071"/>
                  </a:lnTo>
                  <a:lnTo>
                    <a:pt x="1478" y="1045"/>
                  </a:lnTo>
                  <a:lnTo>
                    <a:pt x="1555" y="994"/>
                  </a:lnTo>
                  <a:lnTo>
                    <a:pt x="1606" y="918"/>
                  </a:lnTo>
                  <a:lnTo>
                    <a:pt x="1631" y="816"/>
                  </a:lnTo>
                  <a:lnTo>
                    <a:pt x="1606" y="663"/>
                  </a:lnTo>
                  <a:lnTo>
                    <a:pt x="1555" y="510"/>
                  </a:lnTo>
                  <a:lnTo>
                    <a:pt x="1478" y="357"/>
                  </a:lnTo>
                  <a:lnTo>
                    <a:pt x="1376" y="255"/>
                  </a:lnTo>
                  <a:lnTo>
                    <a:pt x="1274" y="153"/>
                  </a:lnTo>
                  <a:lnTo>
                    <a:pt x="1121" y="77"/>
                  </a:lnTo>
                  <a:lnTo>
                    <a:pt x="969" y="26"/>
                  </a:lnTo>
                  <a:lnTo>
                    <a:pt x="816" y="0"/>
                  </a:lnTo>
                  <a:close/>
                </a:path>
              </a:pathLst>
            </a:custGeom>
            <a:solidFill>
              <a:srgbClr val="00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grpSp>
      <p:grpSp>
        <p:nvGrpSpPr>
          <p:cNvPr id="604" name="Google Shape;604;p80"/>
          <p:cNvGrpSpPr/>
          <p:nvPr/>
        </p:nvGrpSpPr>
        <p:grpSpPr>
          <a:xfrm>
            <a:off x="7308475" y="2705388"/>
            <a:ext cx="433925" cy="433275"/>
            <a:chOff x="6202500" y="1961325"/>
            <a:chExt cx="433925" cy="433275"/>
          </a:xfrm>
        </p:grpSpPr>
        <p:sp>
          <p:nvSpPr>
            <p:cNvPr id="605" name="Google Shape;605;p80"/>
            <p:cNvSpPr/>
            <p:nvPr/>
          </p:nvSpPr>
          <p:spPr>
            <a:xfrm>
              <a:off x="6202500" y="1961325"/>
              <a:ext cx="433925" cy="433275"/>
            </a:xfrm>
            <a:custGeom>
              <a:rect b="b" l="l" r="r" t="t"/>
              <a:pathLst>
                <a:path extrusionOk="0" h="17331" w="17357">
                  <a:moveTo>
                    <a:pt x="153" y="0"/>
                  </a:moveTo>
                  <a:lnTo>
                    <a:pt x="77" y="77"/>
                  </a:lnTo>
                  <a:lnTo>
                    <a:pt x="26" y="153"/>
                  </a:lnTo>
                  <a:lnTo>
                    <a:pt x="0" y="255"/>
                  </a:lnTo>
                  <a:lnTo>
                    <a:pt x="0" y="17076"/>
                  </a:lnTo>
                  <a:lnTo>
                    <a:pt x="26" y="17178"/>
                  </a:lnTo>
                  <a:lnTo>
                    <a:pt x="77" y="17254"/>
                  </a:lnTo>
                  <a:lnTo>
                    <a:pt x="153" y="17305"/>
                  </a:lnTo>
                  <a:lnTo>
                    <a:pt x="255" y="17331"/>
                  </a:lnTo>
                  <a:lnTo>
                    <a:pt x="17101" y="17331"/>
                  </a:lnTo>
                  <a:lnTo>
                    <a:pt x="17203" y="17305"/>
                  </a:lnTo>
                  <a:lnTo>
                    <a:pt x="17280" y="17254"/>
                  </a:lnTo>
                  <a:lnTo>
                    <a:pt x="17331" y="17178"/>
                  </a:lnTo>
                  <a:lnTo>
                    <a:pt x="17356" y="17076"/>
                  </a:lnTo>
                  <a:lnTo>
                    <a:pt x="17331" y="16974"/>
                  </a:lnTo>
                  <a:lnTo>
                    <a:pt x="17280" y="16898"/>
                  </a:lnTo>
                  <a:lnTo>
                    <a:pt x="17203" y="16847"/>
                  </a:lnTo>
                  <a:lnTo>
                    <a:pt x="17101" y="16821"/>
                  </a:lnTo>
                  <a:lnTo>
                    <a:pt x="586" y="16821"/>
                  </a:lnTo>
                  <a:lnTo>
                    <a:pt x="790" y="16159"/>
                  </a:lnTo>
                  <a:lnTo>
                    <a:pt x="1096" y="15267"/>
                  </a:lnTo>
                  <a:lnTo>
                    <a:pt x="1300" y="14757"/>
                  </a:lnTo>
                  <a:lnTo>
                    <a:pt x="1529" y="14222"/>
                  </a:lnTo>
                  <a:lnTo>
                    <a:pt x="1810" y="13661"/>
                  </a:lnTo>
                  <a:lnTo>
                    <a:pt x="2090" y="13126"/>
                  </a:lnTo>
                  <a:lnTo>
                    <a:pt x="2421" y="12590"/>
                  </a:lnTo>
                  <a:lnTo>
                    <a:pt x="2753" y="12106"/>
                  </a:lnTo>
                  <a:lnTo>
                    <a:pt x="3135" y="11647"/>
                  </a:lnTo>
                  <a:lnTo>
                    <a:pt x="3339" y="11418"/>
                  </a:lnTo>
                  <a:lnTo>
                    <a:pt x="3543" y="11240"/>
                  </a:lnTo>
                  <a:lnTo>
                    <a:pt x="3747" y="11061"/>
                  </a:lnTo>
                  <a:lnTo>
                    <a:pt x="3976" y="10908"/>
                  </a:lnTo>
                  <a:lnTo>
                    <a:pt x="4205" y="10755"/>
                  </a:lnTo>
                  <a:lnTo>
                    <a:pt x="4435" y="10628"/>
                  </a:lnTo>
                  <a:lnTo>
                    <a:pt x="4690" y="10552"/>
                  </a:lnTo>
                  <a:lnTo>
                    <a:pt x="4945" y="10475"/>
                  </a:lnTo>
                  <a:lnTo>
                    <a:pt x="5199" y="10424"/>
                  </a:lnTo>
                  <a:lnTo>
                    <a:pt x="5709" y="10424"/>
                  </a:lnTo>
                  <a:lnTo>
                    <a:pt x="5939" y="10475"/>
                  </a:lnTo>
                  <a:lnTo>
                    <a:pt x="6193" y="10552"/>
                  </a:lnTo>
                  <a:lnTo>
                    <a:pt x="6423" y="10679"/>
                  </a:lnTo>
                  <a:lnTo>
                    <a:pt x="6703" y="10832"/>
                  </a:lnTo>
                  <a:lnTo>
                    <a:pt x="6958" y="11010"/>
                  </a:lnTo>
                  <a:lnTo>
                    <a:pt x="7238" y="11240"/>
                  </a:lnTo>
                  <a:lnTo>
                    <a:pt x="7519" y="11495"/>
                  </a:lnTo>
                  <a:lnTo>
                    <a:pt x="7621" y="11571"/>
                  </a:lnTo>
                  <a:lnTo>
                    <a:pt x="7723" y="11571"/>
                  </a:lnTo>
                  <a:lnTo>
                    <a:pt x="7799" y="11546"/>
                  </a:lnTo>
                  <a:lnTo>
                    <a:pt x="7901" y="11495"/>
                  </a:lnTo>
                  <a:lnTo>
                    <a:pt x="7952" y="11418"/>
                  </a:lnTo>
                  <a:lnTo>
                    <a:pt x="7952" y="11316"/>
                  </a:lnTo>
                  <a:lnTo>
                    <a:pt x="7926" y="11214"/>
                  </a:lnTo>
                  <a:lnTo>
                    <a:pt x="7875" y="11138"/>
                  </a:lnTo>
                  <a:lnTo>
                    <a:pt x="7621" y="10908"/>
                  </a:lnTo>
                  <a:lnTo>
                    <a:pt x="7366" y="10679"/>
                  </a:lnTo>
                  <a:lnTo>
                    <a:pt x="7085" y="10475"/>
                  </a:lnTo>
                  <a:lnTo>
                    <a:pt x="6805" y="10297"/>
                  </a:lnTo>
                  <a:lnTo>
                    <a:pt x="6499" y="10144"/>
                  </a:lnTo>
                  <a:lnTo>
                    <a:pt x="6168" y="10016"/>
                  </a:lnTo>
                  <a:lnTo>
                    <a:pt x="5811" y="9940"/>
                  </a:lnTo>
                  <a:lnTo>
                    <a:pt x="5454" y="9914"/>
                  </a:lnTo>
                  <a:lnTo>
                    <a:pt x="5123" y="9940"/>
                  </a:lnTo>
                  <a:lnTo>
                    <a:pt x="4817" y="9991"/>
                  </a:lnTo>
                  <a:lnTo>
                    <a:pt x="4486" y="10067"/>
                  </a:lnTo>
                  <a:lnTo>
                    <a:pt x="4180" y="10195"/>
                  </a:lnTo>
                  <a:lnTo>
                    <a:pt x="3874" y="10373"/>
                  </a:lnTo>
                  <a:lnTo>
                    <a:pt x="3568" y="10552"/>
                  </a:lnTo>
                  <a:lnTo>
                    <a:pt x="3262" y="10806"/>
                  </a:lnTo>
                  <a:lnTo>
                    <a:pt x="2982" y="11061"/>
                  </a:lnTo>
                  <a:lnTo>
                    <a:pt x="2753" y="11291"/>
                  </a:lnTo>
                  <a:lnTo>
                    <a:pt x="2549" y="11546"/>
                  </a:lnTo>
                  <a:lnTo>
                    <a:pt x="2319" y="11826"/>
                  </a:lnTo>
                  <a:lnTo>
                    <a:pt x="2116" y="12132"/>
                  </a:lnTo>
                  <a:lnTo>
                    <a:pt x="1708" y="12769"/>
                  </a:lnTo>
                  <a:lnTo>
                    <a:pt x="1300" y="13508"/>
                  </a:lnTo>
                  <a:lnTo>
                    <a:pt x="1071" y="13992"/>
                  </a:lnTo>
                  <a:lnTo>
                    <a:pt x="867" y="14476"/>
                  </a:lnTo>
                  <a:lnTo>
                    <a:pt x="510" y="15394"/>
                  </a:lnTo>
                  <a:lnTo>
                    <a:pt x="510" y="255"/>
                  </a:lnTo>
                  <a:lnTo>
                    <a:pt x="484" y="153"/>
                  </a:lnTo>
                  <a:lnTo>
                    <a:pt x="434" y="77"/>
                  </a:lnTo>
                  <a:lnTo>
                    <a:pt x="357" y="0"/>
                  </a:lnTo>
                  <a:close/>
                </a:path>
              </a:pathLst>
            </a:custGeom>
            <a:solidFill>
              <a:srgbClr val="00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606" name="Google Shape;606;p80"/>
            <p:cNvSpPr/>
            <p:nvPr/>
          </p:nvSpPr>
          <p:spPr>
            <a:xfrm>
              <a:off x="6249000" y="1961325"/>
              <a:ext cx="163150" cy="214100"/>
            </a:xfrm>
            <a:custGeom>
              <a:rect b="b" l="l" r="r" t="t"/>
              <a:pathLst>
                <a:path extrusionOk="0" h="8564" w="6526">
                  <a:moveTo>
                    <a:pt x="5327" y="0"/>
                  </a:moveTo>
                  <a:lnTo>
                    <a:pt x="5047" y="51"/>
                  </a:lnTo>
                  <a:lnTo>
                    <a:pt x="4767" y="102"/>
                  </a:lnTo>
                  <a:lnTo>
                    <a:pt x="4486" y="204"/>
                  </a:lnTo>
                  <a:lnTo>
                    <a:pt x="4231" y="332"/>
                  </a:lnTo>
                  <a:lnTo>
                    <a:pt x="4002" y="485"/>
                  </a:lnTo>
                  <a:lnTo>
                    <a:pt x="3747" y="638"/>
                  </a:lnTo>
                  <a:lnTo>
                    <a:pt x="3543" y="841"/>
                  </a:lnTo>
                  <a:lnTo>
                    <a:pt x="3492" y="918"/>
                  </a:lnTo>
                  <a:lnTo>
                    <a:pt x="3467" y="1020"/>
                  </a:lnTo>
                  <a:lnTo>
                    <a:pt x="3467" y="1096"/>
                  </a:lnTo>
                  <a:lnTo>
                    <a:pt x="3543" y="1198"/>
                  </a:lnTo>
                  <a:lnTo>
                    <a:pt x="3620" y="1249"/>
                  </a:lnTo>
                  <a:lnTo>
                    <a:pt x="3722" y="1275"/>
                  </a:lnTo>
                  <a:lnTo>
                    <a:pt x="3798" y="1249"/>
                  </a:lnTo>
                  <a:lnTo>
                    <a:pt x="3900" y="1198"/>
                  </a:lnTo>
                  <a:lnTo>
                    <a:pt x="4079" y="1045"/>
                  </a:lnTo>
                  <a:lnTo>
                    <a:pt x="4257" y="892"/>
                  </a:lnTo>
                  <a:lnTo>
                    <a:pt x="4486" y="790"/>
                  </a:lnTo>
                  <a:lnTo>
                    <a:pt x="4690" y="688"/>
                  </a:lnTo>
                  <a:lnTo>
                    <a:pt x="4920" y="612"/>
                  </a:lnTo>
                  <a:lnTo>
                    <a:pt x="5149" y="536"/>
                  </a:lnTo>
                  <a:lnTo>
                    <a:pt x="5378" y="510"/>
                  </a:lnTo>
                  <a:lnTo>
                    <a:pt x="6015" y="510"/>
                  </a:lnTo>
                  <a:lnTo>
                    <a:pt x="6015" y="1351"/>
                  </a:lnTo>
                  <a:lnTo>
                    <a:pt x="5608" y="1351"/>
                  </a:lnTo>
                  <a:lnTo>
                    <a:pt x="5327" y="1377"/>
                  </a:lnTo>
                  <a:lnTo>
                    <a:pt x="5072" y="1453"/>
                  </a:lnTo>
                  <a:lnTo>
                    <a:pt x="4818" y="1581"/>
                  </a:lnTo>
                  <a:lnTo>
                    <a:pt x="4588" y="1733"/>
                  </a:lnTo>
                  <a:lnTo>
                    <a:pt x="4384" y="1912"/>
                  </a:lnTo>
                  <a:lnTo>
                    <a:pt x="4231" y="2141"/>
                  </a:lnTo>
                  <a:lnTo>
                    <a:pt x="4104" y="2396"/>
                  </a:lnTo>
                  <a:lnTo>
                    <a:pt x="4028" y="2651"/>
                  </a:lnTo>
                  <a:lnTo>
                    <a:pt x="3951" y="3059"/>
                  </a:lnTo>
                  <a:lnTo>
                    <a:pt x="3951" y="3186"/>
                  </a:lnTo>
                  <a:lnTo>
                    <a:pt x="4002" y="3288"/>
                  </a:lnTo>
                  <a:lnTo>
                    <a:pt x="4079" y="3339"/>
                  </a:lnTo>
                  <a:lnTo>
                    <a:pt x="4206" y="3365"/>
                  </a:lnTo>
                  <a:lnTo>
                    <a:pt x="5302" y="3365"/>
                  </a:lnTo>
                  <a:lnTo>
                    <a:pt x="5302" y="4231"/>
                  </a:lnTo>
                  <a:lnTo>
                    <a:pt x="3926" y="4231"/>
                  </a:lnTo>
                  <a:lnTo>
                    <a:pt x="3824" y="4257"/>
                  </a:lnTo>
                  <a:lnTo>
                    <a:pt x="3747" y="4282"/>
                  </a:lnTo>
                  <a:lnTo>
                    <a:pt x="3696" y="4358"/>
                  </a:lnTo>
                  <a:lnTo>
                    <a:pt x="3671" y="4435"/>
                  </a:lnTo>
                  <a:lnTo>
                    <a:pt x="3212" y="6627"/>
                  </a:lnTo>
                  <a:lnTo>
                    <a:pt x="3136" y="6933"/>
                  </a:lnTo>
                  <a:lnTo>
                    <a:pt x="2983" y="7213"/>
                  </a:lnTo>
                  <a:lnTo>
                    <a:pt x="2804" y="7442"/>
                  </a:lnTo>
                  <a:lnTo>
                    <a:pt x="2600" y="7646"/>
                  </a:lnTo>
                  <a:lnTo>
                    <a:pt x="2345" y="7825"/>
                  </a:lnTo>
                  <a:lnTo>
                    <a:pt x="2065" y="7952"/>
                  </a:lnTo>
                  <a:lnTo>
                    <a:pt x="1759" y="8028"/>
                  </a:lnTo>
                  <a:lnTo>
                    <a:pt x="1453" y="8054"/>
                  </a:lnTo>
                  <a:lnTo>
                    <a:pt x="510" y="8054"/>
                  </a:lnTo>
                  <a:lnTo>
                    <a:pt x="510" y="7213"/>
                  </a:lnTo>
                  <a:lnTo>
                    <a:pt x="1453" y="7213"/>
                  </a:lnTo>
                  <a:lnTo>
                    <a:pt x="1606" y="7187"/>
                  </a:lnTo>
                  <a:lnTo>
                    <a:pt x="1785" y="7136"/>
                  </a:lnTo>
                  <a:lnTo>
                    <a:pt x="1912" y="7085"/>
                  </a:lnTo>
                  <a:lnTo>
                    <a:pt x="2040" y="6984"/>
                  </a:lnTo>
                  <a:lnTo>
                    <a:pt x="2167" y="6882"/>
                  </a:lnTo>
                  <a:lnTo>
                    <a:pt x="2269" y="6754"/>
                  </a:lnTo>
                  <a:lnTo>
                    <a:pt x="2320" y="6601"/>
                  </a:lnTo>
                  <a:lnTo>
                    <a:pt x="2371" y="6448"/>
                  </a:lnTo>
                  <a:lnTo>
                    <a:pt x="2779" y="4537"/>
                  </a:lnTo>
                  <a:lnTo>
                    <a:pt x="2753" y="4435"/>
                  </a:lnTo>
                  <a:lnTo>
                    <a:pt x="2702" y="4333"/>
                  </a:lnTo>
                  <a:lnTo>
                    <a:pt x="2626" y="4257"/>
                  </a:lnTo>
                  <a:lnTo>
                    <a:pt x="2524" y="4231"/>
                  </a:lnTo>
                  <a:lnTo>
                    <a:pt x="1708" y="4231"/>
                  </a:lnTo>
                  <a:lnTo>
                    <a:pt x="1708" y="3365"/>
                  </a:lnTo>
                  <a:lnTo>
                    <a:pt x="2881" y="3365"/>
                  </a:lnTo>
                  <a:lnTo>
                    <a:pt x="2957" y="3314"/>
                  </a:lnTo>
                  <a:lnTo>
                    <a:pt x="3008" y="3263"/>
                  </a:lnTo>
                  <a:lnTo>
                    <a:pt x="3034" y="3161"/>
                  </a:lnTo>
                  <a:lnTo>
                    <a:pt x="3187" y="2473"/>
                  </a:lnTo>
                  <a:lnTo>
                    <a:pt x="3288" y="2116"/>
                  </a:lnTo>
                  <a:lnTo>
                    <a:pt x="3314" y="2014"/>
                  </a:lnTo>
                  <a:lnTo>
                    <a:pt x="3288" y="1912"/>
                  </a:lnTo>
                  <a:lnTo>
                    <a:pt x="3237" y="1835"/>
                  </a:lnTo>
                  <a:lnTo>
                    <a:pt x="3136" y="1784"/>
                  </a:lnTo>
                  <a:lnTo>
                    <a:pt x="3034" y="1784"/>
                  </a:lnTo>
                  <a:lnTo>
                    <a:pt x="2957" y="1810"/>
                  </a:lnTo>
                  <a:lnTo>
                    <a:pt x="2855" y="1861"/>
                  </a:lnTo>
                  <a:lnTo>
                    <a:pt x="2804" y="1937"/>
                  </a:lnTo>
                  <a:lnTo>
                    <a:pt x="2753" y="2167"/>
                  </a:lnTo>
                  <a:lnTo>
                    <a:pt x="2677" y="2371"/>
                  </a:lnTo>
                  <a:lnTo>
                    <a:pt x="2600" y="2855"/>
                  </a:lnTo>
                  <a:lnTo>
                    <a:pt x="1453" y="2855"/>
                  </a:lnTo>
                  <a:lnTo>
                    <a:pt x="1352" y="2880"/>
                  </a:lnTo>
                  <a:lnTo>
                    <a:pt x="1275" y="2931"/>
                  </a:lnTo>
                  <a:lnTo>
                    <a:pt x="1199" y="3008"/>
                  </a:lnTo>
                  <a:lnTo>
                    <a:pt x="1199" y="3110"/>
                  </a:lnTo>
                  <a:lnTo>
                    <a:pt x="1199" y="4486"/>
                  </a:lnTo>
                  <a:lnTo>
                    <a:pt x="1199" y="4588"/>
                  </a:lnTo>
                  <a:lnTo>
                    <a:pt x="1275" y="4664"/>
                  </a:lnTo>
                  <a:lnTo>
                    <a:pt x="1352" y="4715"/>
                  </a:lnTo>
                  <a:lnTo>
                    <a:pt x="1453" y="4741"/>
                  </a:lnTo>
                  <a:lnTo>
                    <a:pt x="2218" y="4741"/>
                  </a:lnTo>
                  <a:lnTo>
                    <a:pt x="1887" y="6346"/>
                  </a:lnTo>
                  <a:lnTo>
                    <a:pt x="1810" y="6499"/>
                  </a:lnTo>
                  <a:lnTo>
                    <a:pt x="1734" y="6601"/>
                  </a:lnTo>
                  <a:lnTo>
                    <a:pt x="1606" y="6678"/>
                  </a:lnTo>
                  <a:lnTo>
                    <a:pt x="1453" y="6703"/>
                  </a:lnTo>
                  <a:lnTo>
                    <a:pt x="154" y="6703"/>
                  </a:lnTo>
                  <a:lnTo>
                    <a:pt x="77" y="6780"/>
                  </a:lnTo>
                  <a:lnTo>
                    <a:pt x="1" y="6856"/>
                  </a:lnTo>
                  <a:lnTo>
                    <a:pt x="1" y="6958"/>
                  </a:lnTo>
                  <a:lnTo>
                    <a:pt x="1" y="8309"/>
                  </a:lnTo>
                  <a:lnTo>
                    <a:pt x="1" y="8411"/>
                  </a:lnTo>
                  <a:lnTo>
                    <a:pt x="77" y="8487"/>
                  </a:lnTo>
                  <a:lnTo>
                    <a:pt x="154" y="8564"/>
                  </a:lnTo>
                  <a:lnTo>
                    <a:pt x="1657" y="8564"/>
                  </a:lnTo>
                  <a:lnTo>
                    <a:pt x="1861" y="8538"/>
                  </a:lnTo>
                  <a:lnTo>
                    <a:pt x="2040" y="8487"/>
                  </a:lnTo>
                  <a:lnTo>
                    <a:pt x="2244" y="8436"/>
                  </a:lnTo>
                  <a:lnTo>
                    <a:pt x="2422" y="8360"/>
                  </a:lnTo>
                  <a:lnTo>
                    <a:pt x="2600" y="8258"/>
                  </a:lnTo>
                  <a:lnTo>
                    <a:pt x="2753" y="8156"/>
                  </a:lnTo>
                  <a:lnTo>
                    <a:pt x="2906" y="8054"/>
                  </a:lnTo>
                  <a:lnTo>
                    <a:pt x="3059" y="7927"/>
                  </a:lnTo>
                  <a:lnTo>
                    <a:pt x="3187" y="7774"/>
                  </a:lnTo>
                  <a:lnTo>
                    <a:pt x="3314" y="7621"/>
                  </a:lnTo>
                  <a:lnTo>
                    <a:pt x="3416" y="7468"/>
                  </a:lnTo>
                  <a:lnTo>
                    <a:pt x="3518" y="7289"/>
                  </a:lnTo>
                  <a:lnTo>
                    <a:pt x="3594" y="7111"/>
                  </a:lnTo>
                  <a:lnTo>
                    <a:pt x="3671" y="6933"/>
                  </a:lnTo>
                  <a:lnTo>
                    <a:pt x="3722" y="6729"/>
                  </a:lnTo>
                  <a:lnTo>
                    <a:pt x="4129" y="4741"/>
                  </a:lnTo>
                  <a:lnTo>
                    <a:pt x="5557" y="4741"/>
                  </a:lnTo>
                  <a:lnTo>
                    <a:pt x="5659" y="4715"/>
                  </a:lnTo>
                  <a:lnTo>
                    <a:pt x="5735" y="4664"/>
                  </a:lnTo>
                  <a:lnTo>
                    <a:pt x="5786" y="4588"/>
                  </a:lnTo>
                  <a:lnTo>
                    <a:pt x="5812" y="4486"/>
                  </a:lnTo>
                  <a:lnTo>
                    <a:pt x="5812" y="3110"/>
                  </a:lnTo>
                  <a:lnTo>
                    <a:pt x="5786" y="3008"/>
                  </a:lnTo>
                  <a:lnTo>
                    <a:pt x="5735" y="2931"/>
                  </a:lnTo>
                  <a:lnTo>
                    <a:pt x="5659" y="2880"/>
                  </a:lnTo>
                  <a:lnTo>
                    <a:pt x="5557" y="2855"/>
                  </a:lnTo>
                  <a:lnTo>
                    <a:pt x="4512" y="2855"/>
                  </a:lnTo>
                  <a:lnTo>
                    <a:pt x="4537" y="2753"/>
                  </a:lnTo>
                  <a:lnTo>
                    <a:pt x="4588" y="2574"/>
                  </a:lnTo>
                  <a:lnTo>
                    <a:pt x="4665" y="2396"/>
                  </a:lnTo>
                  <a:lnTo>
                    <a:pt x="4767" y="2243"/>
                  </a:lnTo>
                  <a:lnTo>
                    <a:pt x="4920" y="2116"/>
                  </a:lnTo>
                  <a:lnTo>
                    <a:pt x="5072" y="2014"/>
                  </a:lnTo>
                  <a:lnTo>
                    <a:pt x="5251" y="1937"/>
                  </a:lnTo>
                  <a:lnTo>
                    <a:pt x="5429" y="1886"/>
                  </a:lnTo>
                  <a:lnTo>
                    <a:pt x="5608" y="1861"/>
                  </a:lnTo>
                  <a:lnTo>
                    <a:pt x="6270" y="1861"/>
                  </a:lnTo>
                  <a:lnTo>
                    <a:pt x="6372" y="1835"/>
                  </a:lnTo>
                  <a:lnTo>
                    <a:pt x="6449" y="1784"/>
                  </a:lnTo>
                  <a:lnTo>
                    <a:pt x="6500" y="1708"/>
                  </a:lnTo>
                  <a:lnTo>
                    <a:pt x="6525" y="1606"/>
                  </a:lnTo>
                  <a:lnTo>
                    <a:pt x="6525" y="255"/>
                  </a:lnTo>
                  <a:lnTo>
                    <a:pt x="6500" y="153"/>
                  </a:lnTo>
                  <a:lnTo>
                    <a:pt x="6449" y="77"/>
                  </a:lnTo>
                  <a:lnTo>
                    <a:pt x="6372" y="0"/>
                  </a:lnTo>
                  <a:close/>
                </a:path>
              </a:pathLst>
            </a:custGeom>
            <a:solidFill>
              <a:srgbClr val="00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607" name="Google Shape;607;p80"/>
            <p:cNvSpPr/>
            <p:nvPr/>
          </p:nvSpPr>
          <p:spPr>
            <a:xfrm>
              <a:off x="6463725" y="2027575"/>
              <a:ext cx="126825" cy="120450"/>
            </a:xfrm>
            <a:custGeom>
              <a:rect b="b" l="l" r="r" t="t"/>
              <a:pathLst>
                <a:path extrusionOk="0" h="4818" w="5073">
                  <a:moveTo>
                    <a:pt x="4333" y="511"/>
                  </a:moveTo>
                  <a:lnTo>
                    <a:pt x="3161" y="2269"/>
                  </a:lnTo>
                  <a:lnTo>
                    <a:pt x="3110" y="2346"/>
                  </a:lnTo>
                  <a:lnTo>
                    <a:pt x="3110" y="2422"/>
                  </a:lnTo>
                  <a:lnTo>
                    <a:pt x="3110" y="2473"/>
                  </a:lnTo>
                  <a:lnTo>
                    <a:pt x="3161" y="2550"/>
                  </a:lnTo>
                  <a:lnTo>
                    <a:pt x="4333" y="4308"/>
                  </a:lnTo>
                  <a:lnTo>
                    <a:pt x="3288" y="4308"/>
                  </a:lnTo>
                  <a:lnTo>
                    <a:pt x="2753" y="3493"/>
                  </a:lnTo>
                  <a:lnTo>
                    <a:pt x="2651" y="3416"/>
                  </a:lnTo>
                  <a:lnTo>
                    <a:pt x="2600" y="3391"/>
                  </a:lnTo>
                  <a:lnTo>
                    <a:pt x="2473" y="3391"/>
                  </a:lnTo>
                  <a:lnTo>
                    <a:pt x="2422" y="3416"/>
                  </a:lnTo>
                  <a:lnTo>
                    <a:pt x="2320" y="3493"/>
                  </a:lnTo>
                  <a:lnTo>
                    <a:pt x="1785" y="4308"/>
                  </a:lnTo>
                  <a:lnTo>
                    <a:pt x="740" y="4308"/>
                  </a:lnTo>
                  <a:lnTo>
                    <a:pt x="1912" y="2550"/>
                  </a:lnTo>
                  <a:lnTo>
                    <a:pt x="1963" y="2473"/>
                  </a:lnTo>
                  <a:lnTo>
                    <a:pt x="1963" y="2422"/>
                  </a:lnTo>
                  <a:lnTo>
                    <a:pt x="1963" y="2346"/>
                  </a:lnTo>
                  <a:lnTo>
                    <a:pt x="1912" y="2269"/>
                  </a:lnTo>
                  <a:lnTo>
                    <a:pt x="740" y="511"/>
                  </a:lnTo>
                  <a:lnTo>
                    <a:pt x="1785" y="511"/>
                  </a:lnTo>
                  <a:lnTo>
                    <a:pt x="2320" y="1326"/>
                  </a:lnTo>
                  <a:lnTo>
                    <a:pt x="2422" y="1403"/>
                  </a:lnTo>
                  <a:lnTo>
                    <a:pt x="2473" y="1428"/>
                  </a:lnTo>
                  <a:lnTo>
                    <a:pt x="2549" y="1454"/>
                  </a:lnTo>
                  <a:lnTo>
                    <a:pt x="2600" y="1428"/>
                  </a:lnTo>
                  <a:lnTo>
                    <a:pt x="2651" y="1403"/>
                  </a:lnTo>
                  <a:lnTo>
                    <a:pt x="2753" y="1326"/>
                  </a:lnTo>
                  <a:lnTo>
                    <a:pt x="3288" y="511"/>
                  </a:lnTo>
                  <a:close/>
                  <a:moveTo>
                    <a:pt x="255" y="1"/>
                  </a:moveTo>
                  <a:lnTo>
                    <a:pt x="179" y="26"/>
                  </a:lnTo>
                  <a:lnTo>
                    <a:pt x="128" y="52"/>
                  </a:lnTo>
                  <a:lnTo>
                    <a:pt x="77" y="77"/>
                  </a:lnTo>
                  <a:lnTo>
                    <a:pt x="26" y="154"/>
                  </a:lnTo>
                  <a:lnTo>
                    <a:pt x="1" y="205"/>
                  </a:lnTo>
                  <a:lnTo>
                    <a:pt x="1" y="281"/>
                  </a:lnTo>
                  <a:lnTo>
                    <a:pt x="26" y="332"/>
                  </a:lnTo>
                  <a:lnTo>
                    <a:pt x="52" y="409"/>
                  </a:lnTo>
                  <a:lnTo>
                    <a:pt x="1402" y="2422"/>
                  </a:lnTo>
                  <a:lnTo>
                    <a:pt x="52" y="4410"/>
                  </a:lnTo>
                  <a:lnTo>
                    <a:pt x="26" y="4486"/>
                  </a:lnTo>
                  <a:lnTo>
                    <a:pt x="1" y="4537"/>
                  </a:lnTo>
                  <a:lnTo>
                    <a:pt x="1" y="4614"/>
                  </a:lnTo>
                  <a:lnTo>
                    <a:pt x="26" y="4690"/>
                  </a:lnTo>
                  <a:lnTo>
                    <a:pt x="77" y="4741"/>
                  </a:lnTo>
                  <a:lnTo>
                    <a:pt x="128" y="4767"/>
                  </a:lnTo>
                  <a:lnTo>
                    <a:pt x="179" y="4792"/>
                  </a:lnTo>
                  <a:lnTo>
                    <a:pt x="255" y="4818"/>
                  </a:lnTo>
                  <a:lnTo>
                    <a:pt x="1963" y="4818"/>
                  </a:lnTo>
                  <a:lnTo>
                    <a:pt x="2039" y="4792"/>
                  </a:lnTo>
                  <a:lnTo>
                    <a:pt x="2116" y="4690"/>
                  </a:lnTo>
                  <a:lnTo>
                    <a:pt x="2549" y="4079"/>
                  </a:lnTo>
                  <a:lnTo>
                    <a:pt x="2957" y="4690"/>
                  </a:lnTo>
                  <a:lnTo>
                    <a:pt x="3033" y="4792"/>
                  </a:lnTo>
                  <a:lnTo>
                    <a:pt x="3110" y="4818"/>
                  </a:lnTo>
                  <a:lnTo>
                    <a:pt x="4817" y="4818"/>
                  </a:lnTo>
                  <a:lnTo>
                    <a:pt x="4919" y="4792"/>
                  </a:lnTo>
                  <a:lnTo>
                    <a:pt x="4996" y="4741"/>
                  </a:lnTo>
                  <a:lnTo>
                    <a:pt x="5047" y="4665"/>
                  </a:lnTo>
                  <a:lnTo>
                    <a:pt x="5072" y="4563"/>
                  </a:lnTo>
                  <a:lnTo>
                    <a:pt x="5047" y="4486"/>
                  </a:lnTo>
                  <a:lnTo>
                    <a:pt x="5021" y="4410"/>
                  </a:lnTo>
                  <a:lnTo>
                    <a:pt x="3671" y="2422"/>
                  </a:lnTo>
                  <a:lnTo>
                    <a:pt x="5021" y="409"/>
                  </a:lnTo>
                  <a:lnTo>
                    <a:pt x="5047" y="332"/>
                  </a:lnTo>
                  <a:lnTo>
                    <a:pt x="5072" y="281"/>
                  </a:lnTo>
                  <a:lnTo>
                    <a:pt x="5072" y="205"/>
                  </a:lnTo>
                  <a:lnTo>
                    <a:pt x="5047" y="154"/>
                  </a:lnTo>
                  <a:lnTo>
                    <a:pt x="4996" y="77"/>
                  </a:lnTo>
                  <a:lnTo>
                    <a:pt x="4945" y="52"/>
                  </a:lnTo>
                  <a:lnTo>
                    <a:pt x="4894" y="26"/>
                  </a:lnTo>
                  <a:lnTo>
                    <a:pt x="4817" y="1"/>
                  </a:lnTo>
                  <a:lnTo>
                    <a:pt x="3161" y="1"/>
                  </a:lnTo>
                  <a:lnTo>
                    <a:pt x="3110" y="26"/>
                  </a:lnTo>
                  <a:lnTo>
                    <a:pt x="3033" y="26"/>
                  </a:lnTo>
                  <a:lnTo>
                    <a:pt x="2957" y="128"/>
                  </a:lnTo>
                  <a:lnTo>
                    <a:pt x="2549" y="740"/>
                  </a:lnTo>
                  <a:lnTo>
                    <a:pt x="2116" y="128"/>
                  </a:lnTo>
                  <a:lnTo>
                    <a:pt x="2039" y="26"/>
                  </a:lnTo>
                  <a:lnTo>
                    <a:pt x="1963" y="26"/>
                  </a:lnTo>
                  <a:lnTo>
                    <a:pt x="1912" y="1"/>
                  </a:lnTo>
                  <a:close/>
                </a:path>
              </a:pathLst>
            </a:custGeom>
            <a:solidFill>
              <a:srgbClr val="00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608" name="Google Shape;608;p80"/>
            <p:cNvSpPr/>
            <p:nvPr/>
          </p:nvSpPr>
          <p:spPr>
            <a:xfrm>
              <a:off x="6417850" y="2007200"/>
              <a:ext cx="40175" cy="161225"/>
            </a:xfrm>
            <a:custGeom>
              <a:rect b="b" l="l" r="r" t="t"/>
              <a:pathLst>
                <a:path extrusionOk="0" h="6449" w="1607">
                  <a:moveTo>
                    <a:pt x="1326" y="0"/>
                  </a:moveTo>
                  <a:lnTo>
                    <a:pt x="1249" y="26"/>
                  </a:lnTo>
                  <a:lnTo>
                    <a:pt x="1147" y="77"/>
                  </a:lnTo>
                  <a:lnTo>
                    <a:pt x="893" y="434"/>
                  </a:lnTo>
                  <a:lnTo>
                    <a:pt x="663" y="790"/>
                  </a:lnTo>
                  <a:lnTo>
                    <a:pt x="459" y="1173"/>
                  </a:lnTo>
                  <a:lnTo>
                    <a:pt x="306" y="1555"/>
                  </a:lnTo>
                  <a:lnTo>
                    <a:pt x="179" y="1963"/>
                  </a:lnTo>
                  <a:lnTo>
                    <a:pt x="77" y="2396"/>
                  </a:lnTo>
                  <a:lnTo>
                    <a:pt x="26" y="2829"/>
                  </a:lnTo>
                  <a:lnTo>
                    <a:pt x="1" y="3263"/>
                  </a:lnTo>
                  <a:lnTo>
                    <a:pt x="26" y="3696"/>
                  </a:lnTo>
                  <a:lnTo>
                    <a:pt x="77" y="4104"/>
                  </a:lnTo>
                  <a:lnTo>
                    <a:pt x="179" y="4511"/>
                  </a:lnTo>
                  <a:lnTo>
                    <a:pt x="281" y="4919"/>
                  </a:lnTo>
                  <a:lnTo>
                    <a:pt x="459" y="5301"/>
                  </a:lnTo>
                  <a:lnTo>
                    <a:pt x="638" y="5684"/>
                  </a:lnTo>
                  <a:lnTo>
                    <a:pt x="842" y="6041"/>
                  </a:lnTo>
                  <a:lnTo>
                    <a:pt x="1096" y="6372"/>
                  </a:lnTo>
                  <a:lnTo>
                    <a:pt x="1198" y="6423"/>
                  </a:lnTo>
                  <a:lnTo>
                    <a:pt x="1300" y="6448"/>
                  </a:lnTo>
                  <a:lnTo>
                    <a:pt x="1377" y="6448"/>
                  </a:lnTo>
                  <a:lnTo>
                    <a:pt x="1453" y="6397"/>
                  </a:lnTo>
                  <a:lnTo>
                    <a:pt x="1530" y="6321"/>
                  </a:lnTo>
                  <a:lnTo>
                    <a:pt x="1555" y="6219"/>
                  </a:lnTo>
                  <a:lnTo>
                    <a:pt x="1530" y="6143"/>
                  </a:lnTo>
                  <a:lnTo>
                    <a:pt x="1479" y="6041"/>
                  </a:lnTo>
                  <a:lnTo>
                    <a:pt x="1275" y="5735"/>
                  </a:lnTo>
                  <a:lnTo>
                    <a:pt x="1071" y="5429"/>
                  </a:lnTo>
                  <a:lnTo>
                    <a:pt x="918" y="5098"/>
                  </a:lnTo>
                  <a:lnTo>
                    <a:pt x="765" y="4741"/>
                  </a:lnTo>
                  <a:lnTo>
                    <a:pt x="663" y="4384"/>
                  </a:lnTo>
                  <a:lnTo>
                    <a:pt x="587" y="4027"/>
                  </a:lnTo>
                  <a:lnTo>
                    <a:pt x="536" y="3645"/>
                  </a:lnTo>
                  <a:lnTo>
                    <a:pt x="510" y="3263"/>
                  </a:lnTo>
                  <a:lnTo>
                    <a:pt x="536" y="2855"/>
                  </a:lnTo>
                  <a:lnTo>
                    <a:pt x="587" y="2473"/>
                  </a:lnTo>
                  <a:lnTo>
                    <a:pt x="663" y="2090"/>
                  </a:lnTo>
                  <a:lnTo>
                    <a:pt x="791" y="1733"/>
                  </a:lnTo>
                  <a:lnTo>
                    <a:pt x="918" y="1377"/>
                  </a:lnTo>
                  <a:lnTo>
                    <a:pt x="1096" y="1045"/>
                  </a:lnTo>
                  <a:lnTo>
                    <a:pt x="1300" y="714"/>
                  </a:lnTo>
                  <a:lnTo>
                    <a:pt x="1555" y="408"/>
                  </a:lnTo>
                  <a:lnTo>
                    <a:pt x="1606" y="332"/>
                  </a:lnTo>
                  <a:lnTo>
                    <a:pt x="1606" y="230"/>
                  </a:lnTo>
                  <a:lnTo>
                    <a:pt x="1581" y="128"/>
                  </a:lnTo>
                  <a:lnTo>
                    <a:pt x="1504" y="51"/>
                  </a:lnTo>
                  <a:lnTo>
                    <a:pt x="1428" y="0"/>
                  </a:lnTo>
                  <a:close/>
                </a:path>
              </a:pathLst>
            </a:custGeom>
            <a:solidFill>
              <a:srgbClr val="00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609" name="Google Shape;609;p80"/>
            <p:cNvSpPr/>
            <p:nvPr/>
          </p:nvSpPr>
          <p:spPr>
            <a:xfrm>
              <a:off x="6596250" y="2007200"/>
              <a:ext cx="40175" cy="161225"/>
            </a:xfrm>
            <a:custGeom>
              <a:rect b="b" l="l" r="r" t="t"/>
              <a:pathLst>
                <a:path extrusionOk="0" h="6449" w="1607">
                  <a:moveTo>
                    <a:pt x="179" y="0"/>
                  </a:moveTo>
                  <a:lnTo>
                    <a:pt x="103" y="51"/>
                  </a:lnTo>
                  <a:lnTo>
                    <a:pt x="26" y="128"/>
                  </a:lnTo>
                  <a:lnTo>
                    <a:pt x="1" y="230"/>
                  </a:lnTo>
                  <a:lnTo>
                    <a:pt x="26" y="332"/>
                  </a:lnTo>
                  <a:lnTo>
                    <a:pt x="52" y="408"/>
                  </a:lnTo>
                  <a:lnTo>
                    <a:pt x="307" y="714"/>
                  </a:lnTo>
                  <a:lnTo>
                    <a:pt x="510" y="1045"/>
                  </a:lnTo>
                  <a:lnTo>
                    <a:pt x="689" y="1377"/>
                  </a:lnTo>
                  <a:lnTo>
                    <a:pt x="816" y="1733"/>
                  </a:lnTo>
                  <a:lnTo>
                    <a:pt x="944" y="2090"/>
                  </a:lnTo>
                  <a:lnTo>
                    <a:pt x="1020" y="2473"/>
                  </a:lnTo>
                  <a:lnTo>
                    <a:pt x="1071" y="2855"/>
                  </a:lnTo>
                  <a:lnTo>
                    <a:pt x="1097" y="3263"/>
                  </a:lnTo>
                  <a:lnTo>
                    <a:pt x="1071" y="3645"/>
                  </a:lnTo>
                  <a:lnTo>
                    <a:pt x="1020" y="4027"/>
                  </a:lnTo>
                  <a:lnTo>
                    <a:pt x="944" y="4384"/>
                  </a:lnTo>
                  <a:lnTo>
                    <a:pt x="842" y="4741"/>
                  </a:lnTo>
                  <a:lnTo>
                    <a:pt x="689" y="5098"/>
                  </a:lnTo>
                  <a:lnTo>
                    <a:pt x="536" y="5429"/>
                  </a:lnTo>
                  <a:lnTo>
                    <a:pt x="332" y="5735"/>
                  </a:lnTo>
                  <a:lnTo>
                    <a:pt x="128" y="6041"/>
                  </a:lnTo>
                  <a:lnTo>
                    <a:pt x="77" y="6143"/>
                  </a:lnTo>
                  <a:lnTo>
                    <a:pt x="52" y="6219"/>
                  </a:lnTo>
                  <a:lnTo>
                    <a:pt x="103" y="6321"/>
                  </a:lnTo>
                  <a:lnTo>
                    <a:pt x="154" y="6397"/>
                  </a:lnTo>
                  <a:lnTo>
                    <a:pt x="230" y="6448"/>
                  </a:lnTo>
                  <a:lnTo>
                    <a:pt x="307" y="6448"/>
                  </a:lnTo>
                  <a:lnTo>
                    <a:pt x="434" y="6423"/>
                  </a:lnTo>
                  <a:lnTo>
                    <a:pt x="510" y="6372"/>
                  </a:lnTo>
                  <a:lnTo>
                    <a:pt x="765" y="6041"/>
                  </a:lnTo>
                  <a:lnTo>
                    <a:pt x="969" y="5684"/>
                  </a:lnTo>
                  <a:lnTo>
                    <a:pt x="1173" y="5301"/>
                  </a:lnTo>
                  <a:lnTo>
                    <a:pt x="1326" y="4919"/>
                  </a:lnTo>
                  <a:lnTo>
                    <a:pt x="1428" y="4511"/>
                  </a:lnTo>
                  <a:lnTo>
                    <a:pt x="1530" y="4104"/>
                  </a:lnTo>
                  <a:lnTo>
                    <a:pt x="1581" y="3696"/>
                  </a:lnTo>
                  <a:lnTo>
                    <a:pt x="1606" y="3263"/>
                  </a:lnTo>
                  <a:lnTo>
                    <a:pt x="1581" y="2829"/>
                  </a:lnTo>
                  <a:lnTo>
                    <a:pt x="1530" y="2396"/>
                  </a:lnTo>
                  <a:lnTo>
                    <a:pt x="1428" y="1963"/>
                  </a:lnTo>
                  <a:lnTo>
                    <a:pt x="1300" y="1555"/>
                  </a:lnTo>
                  <a:lnTo>
                    <a:pt x="1148" y="1173"/>
                  </a:lnTo>
                  <a:lnTo>
                    <a:pt x="944" y="790"/>
                  </a:lnTo>
                  <a:lnTo>
                    <a:pt x="714" y="434"/>
                  </a:lnTo>
                  <a:lnTo>
                    <a:pt x="459" y="77"/>
                  </a:lnTo>
                  <a:lnTo>
                    <a:pt x="383" y="26"/>
                  </a:lnTo>
                  <a:lnTo>
                    <a:pt x="281" y="0"/>
                  </a:lnTo>
                  <a:close/>
                </a:path>
              </a:pathLst>
            </a:custGeom>
            <a:solidFill>
              <a:srgbClr val="00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610" name="Google Shape;610;p80"/>
            <p:cNvSpPr/>
            <p:nvPr/>
          </p:nvSpPr>
          <p:spPr>
            <a:xfrm>
              <a:off x="6409575" y="2171575"/>
              <a:ext cx="226850" cy="152950"/>
            </a:xfrm>
            <a:custGeom>
              <a:rect b="b" l="l" r="r" t="t"/>
              <a:pathLst>
                <a:path extrusionOk="0" h="6118" w="9074">
                  <a:moveTo>
                    <a:pt x="8793" y="1"/>
                  </a:moveTo>
                  <a:lnTo>
                    <a:pt x="8716" y="26"/>
                  </a:lnTo>
                  <a:lnTo>
                    <a:pt x="8615" y="77"/>
                  </a:lnTo>
                  <a:lnTo>
                    <a:pt x="8564" y="154"/>
                  </a:lnTo>
                  <a:lnTo>
                    <a:pt x="8462" y="409"/>
                  </a:lnTo>
                  <a:lnTo>
                    <a:pt x="8181" y="1020"/>
                  </a:lnTo>
                  <a:lnTo>
                    <a:pt x="7723" y="1912"/>
                  </a:lnTo>
                  <a:lnTo>
                    <a:pt x="7442" y="2396"/>
                  </a:lnTo>
                  <a:lnTo>
                    <a:pt x="7136" y="2906"/>
                  </a:lnTo>
                  <a:lnTo>
                    <a:pt x="6780" y="3416"/>
                  </a:lnTo>
                  <a:lnTo>
                    <a:pt x="6423" y="3900"/>
                  </a:lnTo>
                  <a:lnTo>
                    <a:pt x="6015" y="4359"/>
                  </a:lnTo>
                  <a:lnTo>
                    <a:pt x="5582" y="4767"/>
                  </a:lnTo>
                  <a:lnTo>
                    <a:pt x="5352" y="4945"/>
                  </a:lnTo>
                  <a:lnTo>
                    <a:pt x="5123" y="5098"/>
                  </a:lnTo>
                  <a:lnTo>
                    <a:pt x="4894" y="5251"/>
                  </a:lnTo>
                  <a:lnTo>
                    <a:pt x="4639" y="5378"/>
                  </a:lnTo>
                  <a:lnTo>
                    <a:pt x="4409" y="5480"/>
                  </a:lnTo>
                  <a:lnTo>
                    <a:pt x="4154" y="5557"/>
                  </a:lnTo>
                  <a:lnTo>
                    <a:pt x="3900" y="5582"/>
                  </a:lnTo>
                  <a:lnTo>
                    <a:pt x="3645" y="5608"/>
                  </a:lnTo>
                  <a:lnTo>
                    <a:pt x="3415" y="5608"/>
                  </a:lnTo>
                  <a:lnTo>
                    <a:pt x="3186" y="5557"/>
                  </a:lnTo>
                  <a:lnTo>
                    <a:pt x="2957" y="5506"/>
                  </a:lnTo>
                  <a:lnTo>
                    <a:pt x="2753" y="5429"/>
                  </a:lnTo>
                  <a:lnTo>
                    <a:pt x="2523" y="5327"/>
                  </a:lnTo>
                  <a:lnTo>
                    <a:pt x="2319" y="5225"/>
                  </a:lnTo>
                  <a:lnTo>
                    <a:pt x="1937" y="4971"/>
                  </a:lnTo>
                  <a:lnTo>
                    <a:pt x="1555" y="4665"/>
                  </a:lnTo>
                  <a:lnTo>
                    <a:pt x="1173" y="4333"/>
                  </a:lnTo>
                  <a:lnTo>
                    <a:pt x="459" y="3594"/>
                  </a:lnTo>
                  <a:lnTo>
                    <a:pt x="357" y="3543"/>
                  </a:lnTo>
                  <a:lnTo>
                    <a:pt x="281" y="3518"/>
                  </a:lnTo>
                  <a:lnTo>
                    <a:pt x="179" y="3518"/>
                  </a:lnTo>
                  <a:lnTo>
                    <a:pt x="77" y="3569"/>
                  </a:lnTo>
                  <a:lnTo>
                    <a:pt x="26" y="3671"/>
                  </a:lnTo>
                  <a:lnTo>
                    <a:pt x="0" y="3747"/>
                  </a:lnTo>
                  <a:lnTo>
                    <a:pt x="26" y="3849"/>
                  </a:lnTo>
                  <a:lnTo>
                    <a:pt x="77" y="3951"/>
                  </a:lnTo>
                  <a:lnTo>
                    <a:pt x="459" y="4333"/>
                  </a:lnTo>
                  <a:lnTo>
                    <a:pt x="841" y="4716"/>
                  </a:lnTo>
                  <a:lnTo>
                    <a:pt x="1249" y="5072"/>
                  </a:lnTo>
                  <a:lnTo>
                    <a:pt x="1682" y="5404"/>
                  </a:lnTo>
                  <a:lnTo>
                    <a:pt x="1886" y="5557"/>
                  </a:lnTo>
                  <a:lnTo>
                    <a:pt x="2116" y="5684"/>
                  </a:lnTo>
                  <a:lnTo>
                    <a:pt x="2370" y="5812"/>
                  </a:lnTo>
                  <a:lnTo>
                    <a:pt x="2600" y="5914"/>
                  </a:lnTo>
                  <a:lnTo>
                    <a:pt x="2855" y="5990"/>
                  </a:lnTo>
                  <a:lnTo>
                    <a:pt x="3110" y="6066"/>
                  </a:lnTo>
                  <a:lnTo>
                    <a:pt x="3364" y="6092"/>
                  </a:lnTo>
                  <a:lnTo>
                    <a:pt x="3645" y="6117"/>
                  </a:lnTo>
                  <a:lnTo>
                    <a:pt x="3900" y="6092"/>
                  </a:lnTo>
                  <a:lnTo>
                    <a:pt x="4129" y="6066"/>
                  </a:lnTo>
                  <a:lnTo>
                    <a:pt x="4384" y="6015"/>
                  </a:lnTo>
                  <a:lnTo>
                    <a:pt x="4639" y="5939"/>
                  </a:lnTo>
                  <a:lnTo>
                    <a:pt x="4894" y="5837"/>
                  </a:lnTo>
                  <a:lnTo>
                    <a:pt x="5123" y="5710"/>
                  </a:lnTo>
                  <a:lnTo>
                    <a:pt x="5378" y="5557"/>
                  </a:lnTo>
                  <a:lnTo>
                    <a:pt x="5607" y="5378"/>
                  </a:lnTo>
                  <a:lnTo>
                    <a:pt x="5862" y="5200"/>
                  </a:lnTo>
                  <a:lnTo>
                    <a:pt x="6117" y="4971"/>
                  </a:lnTo>
                  <a:lnTo>
                    <a:pt x="6346" y="4741"/>
                  </a:lnTo>
                  <a:lnTo>
                    <a:pt x="6601" y="4461"/>
                  </a:lnTo>
                  <a:lnTo>
                    <a:pt x="7085" y="3875"/>
                  </a:lnTo>
                  <a:lnTo>
                    <a:pt x="7544" y="3187"/>
                  </a:lnTo>
                  <a:lnTo>
                    <a:pt x="7875" y="2677"/>
                  </a:lnTo>
                  <a:lnTo>
                    <a:pt x="8181" y="2167"/>
                  </a:lnTo>
                  <a:lnTo>
                    <a:pt x="8436" y="1683"/>
                  </a:lnTo>
                  <a:lnTo>
                    <a:pt x="8640" y="1275"/>
                  </a:lnTo>
                  <a:lnTo>
                    <a:pt x="8920" y="612"/>
                  </a:lnTo>
                  <a:lnTo>
                    <a:pt x="9048" y="332"/>
                  </a:lnTo>
                  <a:lnTo>
                    <a:pt x="9073" y="256"/>
                  </a:lnTo>
                  <a:lnTo>
                    <a:pt x="9048" y="154"/>
                  </a:lnTo>
                  <a:lnTo>
                    <a:pt x="8997" y="77"/>
                  </a:lnTo>
                  <a:lnTo>
                    <a:pt x="8895" y="26"/>
                  </a:lnTo>
                  <a:lnTo>
                    <a:pt x="8793" y="1"/>
                  </a:lnTo>
                  <a:close/>
                </a:path>
              </a:pathLst>
            </a:custGeom>
            <a:solidFill>
              <a:srgbClr val="00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gr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4" name="Shape 614"/>
        <p:cNvGrpSpPr/>
        <p:nvPr/>
      </p:nvGrpSpPr>
      <p:grpSpPr>
        <a:xfrm>
          <a:off x="0" y="0"/>
          <a:ext cx="0" cy="0"/>
          <a:chOff x="0" y="0"/>
          <a:chExt cx="0" cy="0"/>
        </a:xfrm>
      </p:grpSpPr>
      <p:sp>
        <p:nvSpPr>
          <p:cNvPr id="615" name="Google Shape;615;p81"/>
          <p:cNvSpPr/>
          <p:nvPr/>
        </p:nvSpPr>
        <p:spPr>
          <a:xfrm>
            <a:off x="477425" y="493925"/>
            <a:ext cx="4045200" cy="609600"/>
          </a:xfrm>
          <a:prstGeom prst="roundRect">
            <a:avLst>
              <a:gd fmla="val 20280" name="adj"/>
            </a:avLst>
          </a:prstGeom>
          <a:solidFill>
            <a:schemeClr val="accent1"/>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500"/>
              <a:t>OBSERVATIONS</a:t>
            </a:r>
            <a:endParaRPr b="1" sz="2500"/>
          </a:p>
        </p:txBody>
      </p:sp>
      <p:sp>
        <p:nvSpPr>
          <p:cNvPr id="616" name="Google Shape;616;p81"/>
          <p:cNvSpPr txBox="1"/>
          <p:nvPr/>
        </p:nvSpPr>
        <p:spPr>
          <a:xfrm>
            <a:off x="5061425" y="1469550"/>
            <a:ext cx="3467400" cy="3397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en" sz="1200">
                <a:solidFill>
                  <a:schemeClr val="lt1"/>
                </a:solidFill>
                <a:latin typeface="Calibri"/>
                <a:ea typeface="Calibri"/>
                <a:cs typeface="Calibri"/>
                <a:sym typeface="Calibri"/>
              </a:rPr>
              <a:t>A  residual dimple in the copper is observed after indentation by the diamond tool, as shown in Fig. 3(a-3). </a:t>
            </a:r>
            <a:endParaRPr sz="1200">
              <a:solidFill>
                <a:schemeClr val="lt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lt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rPr lang="en" sz="1200">
                <a:solidFill>
                  <a:schemeClr val="lt1"/>
                </a:solidFill>
                <a:latin typeface="Calibri"/>
                <a:ea typeface="Calibri"/>
                <a:cs typeface="Calibri"/>
                <a:sym typeface="Calibri"/>
              </a:rPr>
              <a:t>The formation of this residual dimple is due to unrecoverable plastic deformation. </a:t>
            </a:r>
            <a:endParaRPr sz="1200">
              <a:solidFill>
                <a:schemeClr val="lt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lt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rPr lang="en" sz="1200">
                <a:solidFill>
                  <a:schemeClr val="lt1"/>
                </a:solidFill>
                <a:latin typeface="Calibri"/>
                <a:ea typeface="Calibri"/>
                <a:cs typeface="Calibri"/>
                <a:sym typeface="Calibri"/>
              </a:rPr>
              <a:t>At maximum indentation depth (Fig. 3(a-3) and (b-3)), it is observed that the atomic order beneath the indenter differs considerably from its original pattern. </a:t>
            </a:r>
            <a:endParaRPr sz="12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a:solidFill>
                <a:schemeClr val="lt1"/>
              </a:solidFill>
              <a:latin typeface="Calibri"/>
              <a:ea typeface="Calibri"/>
              <a:cs typeface="Calibri"/>
              <a:sym typeface="Calibri"/>
            </a:endParaRPr>
          </a:p>
          <a:p>
            <a:pPr indent="0" lvl="0" marL="0" rtl="0" algn="l">
              <a:lnSpc>
                <a:spcPct val="115000"/>
              </a:lnSpc>
              <a:spcBef>
                <a:spcPts val="0"/>
              </a:spcBef>
              <a:spcAft>
                <a:spcPts val="0"/>
              </a:spcAft>
              <a:buNone/>
            </a:pPr>
            <a:r>
              <a:t/>
            </a:r>
            <a:endParaRPr sz="1300">
              <a:solidFill>
                <a:schemeClr val="lt1"/>
              </a:solidFill>
            </a:endParaRPr>
          </a:p>
          <a:p>
            <a:pPr indent="0" lvl="0" marL="0" rtl="0" algn="l">
              <a:spcBef>
                <a:spcPts val="0"/>
              </a:spcBef>
              <a:spcAft>
                <a:spcPts val="0"/>
              </a:spcAft>
              <a:buNone/>
            </a:pPr>
            <a:r>
              <a:t/>
            </a:r>
            <a:endParaRPr sz="1500">
              <a:solidFill>
                <a:schemeClr val="lt1"/>
              </a:solidFill>
              <a:latin typeface="Quicksand Medium"/>
              <a:ea typeface="Quicksand Medium"/>
              <a:cs typeface="Quicksand Medium"/>
              <a:sym typeface="Quicksand Medium"/>
            </a:endParaRPr>
          </a:p>
          <a:p>
            <a:pPr indent="0" lvl="0" marL="0" rtl="0" algn="l">
              <a:lnSpc>
                <a:spcPct val="115000"/>
              </a:lnSpc>
              <a:spcBef>
                <a:spcPts val="0"/>
              </a:spcBef>
              <a:spcAft>
                <a:spcPts val="0"/>
              </a:spcAft>
              <a:buNone/>
            </a:pPr>
            <a:r>
              <a:t/>
            </a:r>
            <a:endParaRPr sz="1300">
              <a:solidFill>
                <a:schemeClr val="lt1"/>
              </a:solidFill>
            </a:endParaRPr>
          </a:p>
        </p:txBody>
      </p:sp>
      <p:pic>
        <p:nvPicPr>
          <p:cNvPr id="617" name="Google Shape;617;p81"/>
          <p:cNvPicPr preferRelativeResize="0"/>
          <p:nvPr/>
        </p:nvPicPr>
        <p:blipFill>
          <a:blip r:embed="rId3">
            <a:alphaModFix/>
          </a:blip>
          <a:stretch>
            <a:fillRect/>
          </a:stretch>
        </p:blipFill>
        <p:spPr>
          <a:xfrm>
            <a:off x="508075" y="1322775"/>
            <a:ext cx="3748680" cy="3264475"/>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1" name="Shape 621"/>
        <p:cNvGrpSpPr/>
        <p:nvPr/>
      </p:nvGrpSpPr>
      <p:grpSpPr>
        <a:xfrm>
          <a:off x="0" y="0"/>
          <a:ext cx="0" cy="0"/>
          <a:chOff x="0" y="0"/>
          <a:chExt cx="0" cy="0"/>
        </a:xfrm>
      </p:grpSpPr>
      <p:sp>
        <p:nvSpPr>
          <p:cNvPr id="622" name="Google Shape;622;p82"/>
          <p:cNvSpPr/>
          <p:nvPr/>
        </p:nvSpPr>
        <p:spPr>
          <a:xfrm>
            <a:off x="477425" y="493925"/>
            <a:ext cx="4045200" cy="609600"/>
          </a:xfrm>
          <a:prstGeom prst="roundRect">
            <a:avLst>
              <a:gd fmla="val 20280" name="adj"/>
            </a:avLst>
          </a:prstGeom>
          <a:solidFill>
            <a:schemeClr val="accent1"/>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500"/>
              <a:t>OBSERVATIONS</a:t>
            </a:r>
            <a:endParaRPr b="1" sz="2500"/>
          </a:p>
        </p:txBody>
      </p:sp>
      <p:pic>
        <p:nvPicPr>
          <p:cNvPr id="623" name="Google Shape;623;p82"/>
          <p:cNvPicPr preferRelativeResize="0"/>
          <p:nvPr/>
        </p:nvPicPr>
        <p:blipFill>
          <a:blip r:embed="rId3">
            <a:alphaModFix/>
          </a:blip>
          <a:stretch>
            <a:fillRect/>
          </a:stretch>
        </p:blipFill>
        <p:spPr>
          <a:xfrm>
            <a:off x="680550" y="1417763"/>
            <a:ext cx="3200400" cy="3095625"/>
          </a:xfrm>
          <a:prstGeom prst="rect">
            <a:avLst/>
          </a:prstGeom>
          <a:noFill/>
          <a:ln>
            <a:noFill/>
          </a:ln>
        </p:spPr>
      </p:pic>
      <p:sp>
        <p:nvSpPr>
          <p:cNvPr id="624" name="Google Shape;624;p82"/>
          <p:cNvSpPr txBox="1"/>
          <p:nvPr/>
        </p:nvSpPr>
        <p:spPr>
          <a:xfrm>
            <a:off x="5061425" y="1469550"/>
            <a:ext cx="3467400" cy="3147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300">
                <a:solidFill>
                  <a:schemeClr val="lt1"/>
                </a:solidFill>
                <a:latin typeface="Calibri"/>
                <a:ea typeface="Calibri"/>
                <a:cs typeface="Calibri"/>
                <a:sym typeface="Calibri"/>
              </a:rPr>
              <a:t>Plastic indentation depth is seen to increase with increasing temperature. </a:t>
            </a:r>
            <a:endParaRPr sz="1300">
              <a:solidFill>
                <a:schemeClr val="lt1"/>
              </a:solidFill>
              <a:latin typeface="Calibri"/>
              <a:ea typeface="Calibri"/>
              <a:cs typeface="Calibri"/>
              <a:sym typeface="Calibri"/>
            </a:endParaRPr>
          </a:p>
          <a:p>
            <a:pPr indent="0" lvl="0" marL="0" rtl="0" algn="l">
              <a:lnSpc>
                <a:spcPct val="115000"/>
              </a:lnSpc>
              <a:spcBef>
                <a:spcPts val="0"/>
              </a:spcBef>
              <a:spcAft>
                <a:spcPts val="0"/>
              </a:spcAft>
              <a:buNone/>
            </a:pPr>
            <a:r>
              <a:t/>
            </a:r>
            <a:endParaRPr sz="1300">
              <a:solidFill>
                <a:schemeClr val="lt1"/>
              </a:solidFill>
              <a:latin typeface="Calibri"/>
              <a:ea typeface="Calibri"/>
              <a:cs typeface="Calibri"/>
              <a:sym typeface="Calibri"/>
            </a:endParaRPr>
          </a:p>
          <a:p>
            <a:pPr indent="0" lvl="0" marL="0" rtl="0" algn="l">
              <a:lnSpc>
                <a:spcPct val="115000"/>
              </a:lnSpc>
              <a:spcBef>
                <a:spcPts val="0"/>
              </a:spcBef>
              <a:spcAft>
                <a:spcPts val="0"/>
              </a:spcAft>
              <a:buNone/>
            </a:pPr>
            <a:r>
              <a:rPr lang="en" sz="1300">
                <a:solidFill>
                  <a:schemeClr val="lt1"/>
                </a:solidFill>
                <a:latin typeface="Calibri"/>
                <a:ea typeface="Calibri"/>
                <a:cs typeface="Calibri"/>
                <a:sym typeface="Calibri"/>
              </a:rPr>
              <a:t>Elastic recovery is smaller at a higher temperatures. The explanation of this phenomenon from the microscopic viewpoint is that the workpiece interatomic interaction forces, including repulsive and attractive forces, become weaker as the workpiece interatomic distance increases as a result of higher temperature</a:t>
            </a:r>
            <a:r>
              <a:rPr lang="en" sz="1300">
                <a:solidFill>
                  <a:schemeClr val="lt1"/>
                </a:solidFill>
              </a:rPr>
              <a:t>.</a:t>
            </a:r>
            <a:endParaRPr sz="1300">
              <a:solidFill>
                <a:schemeClr val="lt1"/>
              </a:solidFill>
            </a:endParaRPr>
          </a:p>
          <a:p>
            <a:pPr indent="0" lvl="0" marL="0" rtl="0" algn="l">
              <a:spcBef>
                <a:spcPts val="0"/>
              </a:spcBef>
              <a:spcAft>
                <a:spcPts val="0"/>
              </a:spcAft>
              <a:buNone/>
            </a:pPr>
            <a:r>
              <a:t/>
            </a:r>
            <a:endParaRPr sz="1500">
              <a:solidFill>
                <a:schemeClr val="lt1"/>
              </a:solidFill>
              <a:latin typeface="Quicksand Medium"/>
              <a:ea typeface="Quicksand Medium"/>
              <a:cs typeface="Quicksand Medium"/>
              <a:sym typeface="Quicksand Medium"/>
            </a:endParaRPr>
          </a:p>
          <a:p>
            <a:pPr indent="0" lvl="0" marL="0" rtl="0" algn="l">
              <a:lnSpc>
                <a:spcPct val="115000"/>
              </a:lnSpc>
              <a:spcBef>
                <a:spcPts val="0"/>
              </a:spcBef>
              <a:spcAft>
                <a:spcPts val="0"/>
              </a:spcAft>
              <a:buNone/>
            </a:pPr>
            <a:r>
              <a:t/>
            </a:r>
            <a:endParaRPr sz="1300">
              <a:solidFill>
                <a:schemeClr val="lt1"/>
              </a:solidFill>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628" name="Shape 628"/>
        <p:cNvGrpSpPr/>
        <p:nvPr/>
      </p:nvGrpSpPr>
      <p:grpSpPr>
        <a:xfrm>
          <a:off x="0" y="0"/>
          <a:ext cx="0" cy="0"/>
          <a:chOff x="0" y="0"/>
          <a:chExt cx="0" cy="0"/>
        </a:xfrm>
      </p:grpSpPr>
      <p:sp>
        <p:nvSpPr>
          <p:cNvPr id="629" name="Google Shape;629;p83"/>
          <p:cNvSpPr/>
          <p:nvPr/>
        </p:nvSpPr>
        <p:spPr>
          <a:xfrm>
            <a:off x="546300" y="1223925"/>
            <a:ext cx="8051400" cy="3513900"/>
          </a:xfrm>
          <a:prstGeom prst="roundRect">
            <a:avLst>
              <a:gd fmla="val 8278" name="adj"/>
            </a:avLst>
          </a:prstGeom>
          <a:solidFill>
            <a:schemeClr val="accent1"/>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83"/>
          <p:cNvSpPr/>
          <p:nvPr/>
        </p:nvSpPr>
        <p:spPr>
          <a:xfrm>
            <a:off x="546300" y="463300"/>
            <a:ext cx="8051400" cy="609600"/>
          </a:xfrm>
          <a:prstGeom prst="roundRect">
            <a:avLst>
              <a:gd fmla="val 20280" name="adj"/>
            </a:avLst>
          </a:prstGeom>
          <a:solidFill>
            <a:schemeClr val="accent1"/>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83"/>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n"/>
              <a:t>RESULTS AND CONCLUSIONS</a:t>
            </a:r>
            <a:endParaRPr b="1"/>
          </a:p>
        </p:txBody>
      </p:sp>
      <p:pic>
        <p:nvPicPr>
          <p:cNvPr id="632" name="Google Shape;632;p83"/>
          <p:cNvPicPr preferRelativeResize="0"/>
          <p:nvPr/>
        </p:nvPicPr>
        <p:blipFill>
          <a:blip r:embed="rId3">
            <a:alphaModFix/>
          </a:blip>
          <a:stretch>
            <a:fillRect/>
          </a:stretch>
        </p:blipFill>
        <p:spPr>
          <a:xfrm>
            <a:off x="1040275" y="1698738"/>
            <a:ext cx="3200400" cy="2962275"/>
          </a:xfrm>
          <a:prstGeom prst="rect">
            <a:avLst/>
          </a:prstGeom>
          <a:noFill/>
          <a:ln>
            <a:noFill/>
          </a:ln>
        </p:spPr>
      </p:pic>
      <p:sp>
        <p:nvSpPr>
          <p:cNvPr id="633" name="Google Shape;633;p83"/>
          <p:cNvSpPr txBox="1"/>
          <p:nvPr/>
        </p:nvSpPr>
        <p:spPr>
          <a:xfrm>
            <a:off x="4952175" y="1828875"/>
            <a:ext cx="3329400" cy="255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dk1"/>
                </a:solidFill>
                <a:latin typeface="Calibri"/>
                <a:ea typeface="Calibri"/>
                <a:cs typeface="Calibri"/>
                <a:sym typeface="Calibri"/>
              </a:rPr>
              <a:t>Result</a:t>
            </a:r>
            <a:r>
              <a:rPr lang="en">
                <a:solidFill>
                  <a:schemeClr val="dk1"/>
                </a:solidFill>
                <a:latin typeface="Calibri"/>
                <a:ea typeface="Calibri"/>
                <a:cs typeface="Calibri"/>
                <a:sym typeface="Calibri"/>
              </a:rPr>
              <a:t>:As temperature rises, Young’s modulus and hardness both decline </a:t>
            </a:r>
            <a:endParaRPr>
              <a:solidFill>
                <a:schemeClr val="dk1"/>
              </a:solidFill>
              <a:latin typeface="Calibri"/>
              <a:ea typeface="Calibri"/>
              <a:cs typeface="Calibri"/>
              <a:sym typeface="Calibri"/>
            </a:endParaRPr>
          </a:p>
          <a:p>
            <a:pPr indent="0" lvl="0" marL="0" rtl="0" algn="l">
              <a:spcBef>
                <a:spcPts val="0"/>
              </a:spcBef>
              <a:spcAft>
                <a:spcPts val="0"/>
              </a:spcAft>
              <a:buNone/>
            </a:pPr>
            <a:r>
              <a:t/>
            </a:r>
            <a:endParaRPr>
              <a:solidFill>
                <a:schemeClr val="dk1"/>
              </a:solidFill>
              <a:latin typeface="Calibri"/>
              <a:ea typeface="Calibri"/>
              <a:cs typeface="Calibri"/>
              <a:sym typeface="Calibri"/>
            </a:endParaRPr>
          </a:p>
          <a:p>
            <a:pPr indent="0" lvl="0" marL="0" rtl="0" algn="l">
              <a:spcBef>
                <a:spcPts val="0"/>
              </a:spcBef>
              <a:spcAft>
                <a:spcPts val="0"/>
              </a:spcAft>
              <a:buNone/>
            </a:pPr>
            <a:r>
              <a:rPr lang="en">
                <a:solidFill>
                  <a:schemeClr val="dk1"/>
                </a:solidFill>
                <a:latin typeface="Calibri"/>
                <a:ea typeface="Calibri"/>
                <a:cs typeface="Calibri"/>
                <a:sym typeface="Calibri"/>
              </a:rPr>
              <a:t>This behaviour is consistent with the macro-behaviour</a:t>
            </a:r>
            <a:endParaRPr>
              <a:solidFill>
                <a:schemeClr val="dk1"/>
              </a:solidFill>
              <a:latin typeface="Calibri"/>
              <a:ea typeface="Calibri"/>
              <a:cs typeface="Calibri"/>
              <a:sym typeface="Calibri"/>
            </a:endParaRPr>
          </a:p>
          <a:p>
            <a:pPr indent="0" lvl="0" marL="0" rtl="0" algn="l">
              <a:spcBef>
                <a:spcPts val="0"/>
              </a:spcBef>
              <a:spcAft>
                <a:spcPts val="0"/>
              </a:spcAft>
              <a:buNone/>
            </a:pPr>
            <a:r>
              <a:t/>
            </a:r>
            <a:endParaRPr>
              <a:solidFill>
                <a:schemeClr val="dk1"/>
              </a:solidFill>
              <a:latin typeface="Calibri"/>
              <a:ea typeface="Calibri"/>
              <a:cs typeface="Calibri"/>
              <a:sym typeface="Calibri"/>
            </a:endParaRPr>
          </a:p>
          <a:p>
            <a:pPr indent="0" lvl="0" marL="0" rtl="0" algn="l">
              <a:spcBef>
                <a:spcPts val="0"/>
              </a:spcBef>
              <a:spcAft>
                <a:spcPts val="0"/>
              </a:spcAft>
              <a:buNone/>
            </a:pPr>
            <a:r>
              <a:rPr b="1" lang="en">
                <a:solidFill>
                  <a:schemeClr val="dk1"/>
                </a:solidFill>
                <a:latin typeface="Calibri"/>
                <a:ea typeface="Calibri"/>
                <a:cs typeface="Calibri"/>
                <a:sym typeface="Calibri"/>
              </a:rPr>
              <a:t>Conclusion</a:t>
            </a:r>
            <a:r>
              <a:rPr lang="en">
                <a:solidFill>
                  <a:schemeClr val="dk1"/>
                </a:solidFill>
                <a:latin typeface="Calibri"/>
                <a:ea typeface="Calibri"/>
                <a:cs typeface="Calibri"/>
                <a:sym typeface="Calibri"/>
              </a:rPr>
              <a:t>:From a micro-scale perspective, the interatomic bonding energy of the workpiece reduces as the interatomic distance and temperature rise, which results in a reduction in hardness</a:t>
            </a:r>
            <a:endParaRPr>
              <a:solidFill>
                <a:schemeClr val="dk1"/>
              </a:solidFill>
              <a:latin typeface="Calibri"/>
              <a:ea typeface="Calibri"/>
              <a:cs typeface="Calibri"/>
              <a:sym typeface="Calibri"/>
            </a:endParaRPr>
          </a:p>
        </p:txBody>
      </p:sp>
      <p:sp>
        <p:nvSpPr>
          <p:cNvPr id="634" name="Google Shape;634;p83"/>
          <p:cNvSpPr txBox="1"/>
          <p:nvPr/>
        </p:nvSpPr>
        <p:spPr>
          <a:xfrm>
            <a:off x="1859925" y="1250800"/>
            <a:ext cx="597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dk1"/>
                </a:solidFill>
                <a:latin typeface="Calibri"/>
                <a:ea typeface="Calibri"/>
                <a:cs typeface="Calibri"/>
                <a:sym typeface="Calibri"/>
              </a:rPr>
              <a:t>      TEMPERATURE EFFECT ON THE TRIBOLOGICAL PROPERTIES</a:t>
            </a:r>
            <a:endParaRPr b="1">
              <a:solidFill>
                <a:schemeClr val="dk1"/>
              </a:solidFill>
              <a:latin typeface="Calibri"/>
              <a:ea typeface="Calibri"/>
              <a:cs typeface="Calibri"/>
              <a:sym typeface="Calibri"/>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638" name="Shape 638"/>
        <p:cNvGrpSpPr/>
        <p:nvPr/>
      </p:nvGrpSpPr>
      <p:grpSpPr>
        <a:xfrm>
          <a:off x="0" y="0"/>
          <a:ext cx="0" cy="0"/>
          <a:chOff x="0" y="0"/>
          <a:chExt cx="0" cy="0"/>
        </a:xfrm>
      </p:grpSpPr>
      <p:sp>
        <p:nvSpPr>
          <p:cNvPr id="639" name="Google Shape;639;p84"/>
          <p:cNvSpPr/>
          <p:nvPr/>
        </p:nvSpPr>
        <p:spPr>
          <a:xfrm>
            <a:off x="546300" y="463300"/>
            <a:ext cx="8051400" cy="609600"/>
          </a:xfrm>
          <a:prstGeom prst="roundRect">
            <a:avLst>
              <a:gd fmla="val 20280" name="adj"/>
            </a:avLst>
          </a:prstGeom>
          <a:solidFill>
            <a:schemeClr val="accent1"/>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84"/>
          <p:cNvSpPr txBox="1"/>
          <p:nvPr>
            <p:ph idx="1" type="body"/>
          </p:nvPr>
        </p:nvSpPr>
        <p:spPr>
          <a:xfrm>
            <a:off x="2809025" y="1194025"/>
            <a:ext cx="5373000" cy="2420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500">
                <a:latin typeface="Calibri"/>
                <a:ea typeface="Calibri"/>
                <a:cs typeface="Calibri"/>
                <a:sym typeface="Calibri"/>
              </a:rPr>
              <a:t>MD simulation of Nanoindentation has been used to investigate between tool tip and workpiece.These include</a:t>
            </a:r>
            <a:endParaRPr sz="1500">
              <a:latin typeface="Calibri"/>
              <a:ea typeface="Calibri"/>
              <a:cs typeface="Calibri"/>
              <a:sym typeface="Calibri"/>
            </a:endParaRPr>
          </a:p>
          <a:p>
            <a:pPr indent="-342900" lvl="0" marL="457200" rtl="0" algn="l">
              <a:spcBef>
                <a:spcPts val="1200"/>
              </a:spcBef>
              <a:spcAft>
                <a:spcPts val="0"/>
              </a:spcAft>
              <a:buSzPts val="1800"/>
              <a:buFont typeface="Calibri"/>
              <a:buChar char="●"/>
            </a:pPr>
            <a:r>
              <a:rPr lang="en" sz="1500">
                <a:latin typeface="Calibri"/>
                <a:ea typeface="Calibri"/>
                <a:cs typeface="Calibri"/>
                <a:sym typeface="Calibri"/>
              </a:rPr>
              <a:t>Adhesion and Fracture of the Workpiece</a:t>
            </a:r>
            <a:endParaRPr sz="1500">
              <a:latin typeface="Calibri"/>
              <a:ea typeface="Calibri"/>
              <a:cs typeface="Calibri"/>
              <a:sym typeface="Calibri"/>
            </a:endParaRPr>
          </a:p>
          <a:p>
            <a:pPr indent="-342900" lvl="0" marL="457200" rtl="0" algn="l">
              <a:spcBef>
                <a:spcPts val="0"/>
              </a:spcBef>
              <a:spcAft>
                <a:spcPts val="0"/>
              </a:spcAft>
              <a:buSzPts val="1800"/>
              <a:buFont typeface="Calibri"/>
              <a:buChar char="●"/>
            </a:pPr>
            <a:r>
              <a:rPr lang="en" sz="1500">
                <a:latin typeface="Calibri"/>
                <a:ea typeface="Calibri"/>
                <a:cs typeface="Calibri"/>
                <a:sym typeface="Calibri"/>
              </a:rPr>
              <a:t>Nanoscale etching and indentation by a Carbon Nanotube</a:t>
            </a:r>
            <a:endParaRPr sz="1500">
              <a:latin typeface="Calibri"/>
              <a:ea typeface="Calibri"/>
              <a:cs typeface="Calibri"/>
              <a:sym typeface="Calibri"/>
            </a:endParaRPr>
          </a:p>
          <a:p>
            <a:pPr indent="-342900" lvl="0" marL="457200" rtl="0" algn="l">
              <a:spcBef>
                <a:spcPts val="0"/>
              </a:spcBef>
              <a:spcAft>
                <a:spcPts val="0"/>
              </a:spcAft>
              <a:buSzPts val="1800"/>
              <a:buFont typeface="Calibri"/>
              <a:buChar char="●"/>
            </a:pPr>
            <a:r>
              <a:rPr lang="en" sz="1500">
                <a:latin typeface="Calibri"/>
                <a:ea typeface="Calibri"/>
                <a:cs typeface="Calibri"/>
                <a:sym typeface="Calibri"/>
              </a:rPr>
              <a:t>Phase Transformations</a:t>
            </a:r>
            <a:endParaRPr sz="1500">
              <a:latin typeface="Calibri"/>
              <a:ea typeface="Calibri"/>
              <a:cs typeface="Calibri"/>
              <a:sym typeface="Calibri"/>
            </a:endParaRPr>
          </a:p>
          <a:p>
            <a:pPr indent="-323850" lvl="0" marL="457200" rtl="0" algn="l">
              <a:spcBef>
                <a:spcPts val="0"/>
              </a:spcBef>
              <a:spcAft>
                <a:spcPts val="0"/>
              </a:spcAft>
              <a:buSzPts val="1500"/>
              <a:buFont typeface="Calibri"/>
              <a:buChar char="●"/>
            </a:pPr>
            <a:r>
              <a:rPr lang="en" sz="1500">
                <a:latin typeface="Calibri"/>
                <a:ea typeface="Calibri"/>
                <a:cs typeface="Calibri"/>
                <a:sym typeface="Calibri"/>
              </a:rPr>
              <a:t>Elastic and Plastic Contact Behavior</a:t>
            </a:r>
            <a:endParaRPr sz="1500">
              <a:latin typeface="Calibri"/>
              <a:ea typeface="Calibri"/>
              <a:cs typeface="Calibri"/>
              <a:sym typeface="Calibri"/>
            </a:endParaRPr>
          </a:p>
          <a:p>
            <a:pPr indent="-323850" lvl="0" marL="457200" rtl="0" algn="l">
              <a:spcBef>
                <a:spcPts val="0"/>
              </a:spcBef>
              <a:spcAft>
                <a:spcPts val="0"/>
              </a:spcAft>
              <a:buSzPts val="1500"/>
              <a:buFont typeface="Calibri"/>
              <a:buChar char="●"/>
            </a:pPr>
            <a:r>
              <a:rPr lang="en" sz="1500">
                <a:latin typeface="Calibri"/>
                <a:ea typeface="Calibri"/>
                <a:cs typeface="Calibri"/>
                <a:sym typeface="Calibri"/>
              </a:rPr>
              <a:t>Influence of various tools on indentation mechanism</a:t>
            </a:r>
            <a:endParaRPr sz="1500">
              <a:latin typeface="Calibri"/>
              <a:ea typeface="Calibri"/>
              <a:cs typeface="Calibri"/>
              <a:sym typeface="Calibri"/>
            </a:endParaRPr>
          </a:p>
          <a:p>
            <a:pPr indent="0" lvl="0" marL="0" rtl="0" algn="l">
              <a:spcBef>
                <a:spcPts val="1200"/>
              </a:spcBef>
              <a:spcAft>
                <a:spcPts val="1200"/>
              </a:spcAft>
              <a:buNone/>
            </a:pPr>
            <a:r>
              <a:t/>
            </a:r>
            <a:endParaRPr sz="1500">
              <a:latin typeface="Calibri"/>
              <a:ea typeface="Calibri"/>
              <a:cs typeface="Calibri"/>
              <a:sym typeface="Calibri"/>
            </a:endParaRPr>
          </a:p>
        </p:txBody>
      </p:sp>
      <p:sp>
        <p:nvSpPr>
          <p:cNvPr id="641" name="Google Shape;641;p84"/>
          <p:cNvSpPr txBox="1"/>
          <p:nvPr>
            <p:ph type="title"/>
          </p:nvPr>
        </p:nvSpPr>
        <p:spPr>
          <a:xfrm>
            <a:off x="311700" y="555600"/>
            <a:ext cx="7648500" cy="3936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b="1" lang="en" sz="2500">
                <a:latin typeface="Calibri"/>
                <a:ea typeface="Calibri"/>
                <a:cs typeface="Calibri"/>
                <a:sym typeface="Calibri"/>
              </a:rPr>
              <a:t>Other Applications of MD Simulation in Nanoindentation</a:t>
            </a:r>
            <a:endParaRPr b="1" sz="2500">
              <a:latin typeface="Calibri"/>
              <a:ea typeface="Calibri"/>
              <a:cs typeface="Calibri"/>
              <a:sym typeface="Calibri"/>
            </a:endParaRPr>
          </a:p>
        </p:txBody>
      </p:sp>
      <p:pic>
        <p:nvPicPr>
          <p:cNvPr id="642" name="Google Shape;642;p84"/>
          <p:cNvPicPr preferRelativeResize="0"/>
          <p:nvPr/>
        </p:nvPicPr>
        <p:blipFill>
          <a:blip r:embed="rId3">
            <a:alphaModFix/>
          </a:blip>
          <a:stretch>
            <a:fillRect/>
          </a:stretch>
        </p:blipFill>
        <p:spPr>
          <a:xfrm>
            <a:off x="773600" y="1607350"/>
            <a:ext cx="1665599" cy="1409400"/>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6" name="Shape 646"/>
        <p:cNvGrpSpPr/>
        <p:nvPr/>
      </p:nvGrpSpPr>
      <p:grpSpPr>
        <a:xfrm>
          <a:off x="0" y="0"/>
          <a:ext cx="0" cy="0"/>
          <a:chOff x="0" y="0"/>
          <a:chExt cx="0" cy="0"/>
        </a:xfrm>
      </p:grpSpPr>
      <p:sp>
        <p:nvSpPr>
          <p:cNvPr id="647" name="Google Shape;647;p85"/>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References</a:t>
            </a:r>
            <a:endParaRPr/>
          </a:p>
        </p:txBody>
      </p:sp>
      <p:sp>
        <p:nvSpPr>
          <p:cNvPr id="648" name="Google Shape;648;p85"/>
          <p:cNvSpPr txBox="1"/>
          <p:nvPr>
            <p:ph idx="1" type="body"/>
          </p:nvPr>
        </p:nvSpPr>
        <p:spPr>
          <a:xfrm>
            <a:off x="311700" y="1171600"/>
            <a:ext cx="8520600" cy="3397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400" u="sng">
                <a:solidFill>
                  <a:schemeClr val="hlink"/>
                </a:solidFill>
                <a:hlinkClick r:id="rId3"/>
              </a:rPr>
              <a:t>https://core.ac.uk/download/pdf/237183758.pdf</a:t>
            </a:r>
            <a:endParaRPr sz="1400"/>
          </a:p>
          <a:p>
            <a:pPr indent="0" lvl="0" marL="0" rtl="0" algn="l">
              <a:spcBef>
                <a:spcPts val="1200"/>
              </a:spcBef>
              <a:spcAft>
                <a:spcPts val="0"/>
              </a:spcAft>
              <a:buNone/>
            </a:pPr>
            <a:r>
              <a:rPr lang="en" sz="1400">
                <a:solidFill>
                  <a:srgbClr val="0C7DBB"/>
                </a:solidFill>
                <a:uFill>
                  <a:noFill/>
                </a:uFill>
                <a:latin typeface="Arial"/>
                <a:ea typeface="Arial"/>
                <a:cs typeface="Arial"/>
                <a:sym typeface="Arial"/>
                <a:hlinkClick r:id="rId4">
                  <a:extLst>
                    <a:ext uri="{A12FA001-AC4F-418D-AE19-62706E023703}">
                      <ahyp:hlinkClr val="tx"/>
                    </a:ext>
                  </a:extLst>
                </a:hlinkClick>
              </a:rPr>
              <a:t>https://doi.org/10.1016/S0921-5093(03)00219-3</a:t>
            </a:r>
            <a:endParaRPr sz="1400"/>
          </a:p>
          <a:p>
            <a:pPr indent="0" lvl="0" marL="0" rtl="0" algn="l">
              <a:spcBef>
                <a:spcPts val="1200"/>
              </a:spcBef>
              <a:spcAft>
                <a:spcPts val="0"/>
              </a:spcAft>
              <a:buNone/>
            </a:pPr>
            <a:r>
              <a:rPr lang="en" u="sng">
                <a:solidFill>
                  <a:schemeClr val="hlink"/>
                </a:solidFill>
                <a:hlinkClick r:id="rId5"/>
              </a:rPr>
              <a:t>https://www.ncbi.nlm.nih.gov/pmc/articles/PMC7558827/</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2" name="Shape 652"/>
        <p:cNvGrpSpPr/>
        <p:nvPr/>
      </p:nvGrpSpPr>
      <p:grpSpPr>
        <a:xfrm>
          <a:off x="0" y="0"/>
          <a:ext cx="0" cy="0"/>
          <a:chOff x="0" y="0"/>
          <a:chExt cx="0" cy="0"/>
        </a:xfrm>
      </p:grpSpPr>
      <p:sp>
        <p:nvSpPr>
          <p:cNvPr id="653" name="Google Shape;653;p86"/>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654" name="Google Shape;654;p86"/>
          <p:cNvSpPr txBox="1"/>
          <p:nvPr>
            <p:ph idx="1" type="body"/>
          </p:nvPr>
        </p:nvSpPr>
        <p:spPr>
          <a:xfrm>
            <a:off x="311700" y="1171600"/>
            <a:ext cx="8520600" cy="33972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rPr b="1" lang="en" sz="4500"/>
              <a:t>THANK YOU</a:t>
            </a:r>
            <a:endParaRPr b="1" sz="45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5"/>
          <p:cNvSpPr txBox="1"/>
          <p:nvPr>
            <p:ph type="title"/>
          </p:nvPr>
        </p:nvSpPr>
        <p:spPr>
          <a:xfrm>
            <a:off x="311700" y="445025"/>
            <a:ext cx="8520600" cy="4506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300">
                <a:solidFill>
                  <a:srgbClr val="202122"/>
                </a:solidFill>
                <a:latin typeface="Arial"/>
                <a:ea typeface="Arial"/>
                <a:cs typeface="Arial"/>
                <a:sym typeface="Arial"/>
              </a:rPr>
              <a:t>Applications of Molecular Dynamics in Materials Science Engineering</a:t>
            </a:r>
            <a:endParaRPr b="1" sz="1300">
              <a:solidFill>
                <a:srgbClr val="202122"/>
              </a:solidFill>
              <a:latin typeface="Arial"/>
              <a:ea typeface="Arial"/>
              <a:cs typeface="Arial"/>
              <a:sym typeface="Arial"/>
            </a:endParaRPr>
          </a:p>
          <a:p>
            <a:pPr indent="0" lvl="0" marL="0" rtl="0" algn="ctr">
              <a:spcBef>
                <a:spcPts val="0"/>
              </a:spcBef>
              <a:spcAft>
                <a:spcPts val="0"/>
              </a:spcAft>
              <a:buNone/>
            </a:pPr>
            <a:r>
              <a:t/>
            </a:r>
            <a:endParaRPr sz="1300">
              <a:latin typeface="Arial"/>
              <a:ea typeface="Arial"/>
              <a:cs typeface="Arial"/>
              <a:sym typeface="Arial"/>
            </a:endParaRPr>
          </a:p>
        </p:txBody>
      </p:sp>
      <p:sp>
        <p:nvSpPr>
          <p:cNvPr id="145" name="Google Shape;145;p25"/>
          <p:cNvSpPr txBox="1"/>
          <p:nvPr>
            <p:ph idx="1" type="body"/>
          </p:nvPr>
        </p:nvSpPr>
        <p:spPr>
          <a:xfrm>
            <a:off x="311700" y="1171600"/>
            <a:ext cx="8520600" cy="33972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Font typeface="Arial"/>
              <a:buChar char="●"/>
            </a:pPr>
            <a:r>
              <a:rPr b="1" i="1" lang="en" sz="1300">
                <a:latin typeface="Arial"/>
                <a:ea typeface="Arial"/>
                <a:cs typeface="Arial"/>
                <a:sym typeface="Arial"/>
              </a:rPr>
              <a:t>Applications in the Nanocrystalline Cutting process.</a:t>
            </a:r>
            <a:endParaRPr b="1" i="1" sz="1300">
              <a:latin typeface="Arial"/>
              <a:ea typeface="Arial"/>
              <a:cs typeface="Arial"/>
              <a:sym typeface="Arial"/>
            </a:endParaRPr>
          </a:p>
          <a:p>
            <a:pPr indent="-311150" lvl="0" marL="457200" rtl="0" algn="l">
              <a:spcBef>
                <a:spcPts val="0"/>
              </a:spcBef>
              <a:spcAft>
                <a:spcPts val="0"/>
              </a:spcAft>
              <a:buSzPts val="1300"/>
              <a:buFont typeface="Arial"/>
              <a:buChar char="●"/>
            </a:pPr>
            <a:r>
              <a:rPr b="1" i="1" lang="en" sz="1300">
                <a:latin typeface="Arial"/>
                <a:ea typeface="Arial"/>
                <a:cs typeface="Arial"/>
                <a:sym typeface="Arial"/>
              </a:rPr>
              <a:t>Applications in Carbon Nanotubes</a:t>
            </a:r>
            <a:endParaRPr b="1" i="1" sz="1300">
              <a:latin typeface="Arial"/>
              <a:ea typeface="Arial"/>
              <a:cs typeface="Arial"/>
              <a:sym typeface="Arial"/>
            </a:endParaRPr>
          </a:p>
          <a:p>
            <a:pPr indent="-311150" lvl="0" marL="457200" rtl="0" algn="l">
              <a:spcBef>
                <a:spcPts val="0"/>
              </a:spcBef>
              <a:spcAft>
                <a:spcPts val="0"/>
              </a:spcAft>
              <a:buSzPts val="1300"/>
              <a:buFont typeface="Arial"/>
              <a:buChar char="●"/>
            </a:pPr>
            <a:r>
              <a:rPr b="1" i="1" lang="en" sz="1300">
                <a:latin typeface="Arial"/>
                <a:ea typeface="Arial"/>
                <a:cs typeface="Arial"/>
                <a:sym typeface="Arial"/>
              </a:rPr>
              <a:t>Application in the Solidification and Melting</a:t>
            </a:r>
            <a:endParaRPr b="1" i="1" sz="1300">
              <a:latin typeface="Arial"/>
              <a:ea typeface="Arial"/>
              <a:cs typeface="Arial"/>
              <a:sym typeface="Arial"/>
            </a:endParaRPr>
          </a:p>
          <a:p>
            <a:pPr indent="-311150" lvl="0" marL="457200" rtl="0" algn="l">
              <a:spcBef>
                <a:spcPts val="0"/>
              </a:spcBef>
              <a:spcAft>
                <a:spcPts val="0"/>
              </a:spcAft>
              <a:buSzPts val="1300"/>
              <a:buFont typeface="Arial"/>
              <a:buChar char="●"/>
            </a:pPr>
            <a:r>
              <a:rPr b="1" i="1" lang="en" sz="1300">
                <a:latin typeface="Arial"/>
                <a:ea typeface="Arial"/>
                <a:cs typeface="Arial"/>
                <a:sym typeface="Arial"/>
              </a:rPr>
              <a:t>Application in the Mechanical Deformation of Nanocrystalline materials</a:t>
            </a:r>
            <a:endParaRPr b="1" i="1" sz="1300">
              <a:latin typeface="Arial"/>
              <a:ea typeface="Arial"/>
              <a:cs typeface="Arial"/>
              <a:sym typeface="Arial"/>
            </a:endParaRPr>
          </a:p>
          <a:p>
            <a:pPr indent="-311150" lvl="0" marL="457200" rtl="0" algn="l">
              <a:spcBef>
                <a:spcPts val="0"/>
              </a:spcBef>
              <a:spcAft>
                <a:spcPts val="0"/>
              </a:spcAft>
              <a:buSzPts val="1300"/>
              <a:buFont typeface="Arial"/>
              <a:buChar char="●"/>
            </a:pPr>
            <a:r>
              <a:rPr b="1" i="1" lang="en" sz="1300">
                <a:latin typeface="Arial"/>
                <a:ea typeface="Arial"/>
                <a:cs typeface="Arial"/>
                <a:sym typeface="Arial"/>
              </a:rPr>
              <a:t>Applications in Nanoindentation Measurement</a:t>
            </a:r>
            <a:endParaRPr b="1" i="1" sz="1300">
              <a:latin typeface="Arial"/>
              <a:ea typeface="Arial"/>
              <a:cs typeface="Arial"/>
              <a:sym typeface="Arial"/>
            </a:endParaRPr>
          </a:p>
          <a:p>
            <a:pPr indent="0" lvl="0" marL="0" rtl="0" algn="l">
              <a:spcBef>
                <a:spcPts val="0"/>
              </a:spcBef>
              <a:spcAft>
                <a:spcPts val="0"/>
              </a:spcAft>
              <a:buNone/>
            </a:pPr>
            <a:r>
              <a:t/>
            </a:r>
            <a:endParaRPr b="1" i="1" sz="1300">
              <a:latin typeface="Arial"/>
              <a:ea typeface="Arial"/>
              <a:cs typeface="Arial"/>
              <a:sym typeface="Arial"/>
            </a:endParaRPr>
          </a:p>
          <a:p>
            <a:pPr indent="0" lvl="0" marL="0" rtl="0" algn="l">
              <a:spcBef>
                <a:spcPts val="0"/>
              </a:spcBef>
              <a:spcAft>
                <a:spcPts val="1200"/>
              </a:spcAft>
              <a:buNone/>
            </a:pPr>
            <a:r>
              <a:t/>
            </a:r>
            <a:endParaRPr sz="1300">
              <a:latin typeface="Arial"/>
              <a:ea typeface="Arial"/>
              <a:cs typeface="Arial"/>
              <a:sym typeface="Arial"/>
            </a:endParaRPr>
          </a:p>
        </p:txBody>
      </p:sp>
      <p:pic>
        <p:nvPicPr>
          <p:cNvPr id="146" name="Google Shape;146;p25"/>
          <p:cNvPicPr preferRelativeResize="0"/>
          <p:nvPr/>
        </p:nvPicPr>
        <p:blipFill>
          <a:blip r:embed="rId3">
            <a:alphaModFix/>
          </a:blip>
          <a:stretch>
            <a:fillRect/>
          </a:stretch>
        </p:blipFill>
        <p:spPr>
          <a:xfrm>
            <a:off x="-199000" y="-218900"/>
            <a:ext cx="9456900" cy="5362400"/>
          </a:xfrm>
          <a:prstGeom prst="rect">
            <a:avLst/>
          </a:prstGeom>
          <a:noFill/>
          <a:ln>
            <a:noFill/>
          </a:ln>
        </p:spPr>
      </p:pic>
      <p:sp>
        <p:nvSpPr>
          <p:cNvPr id="147" name="Google Shape;147;p25"/>
          <p:cNvSpPr txBox="1"/>
          <p:nvPr>
            <p:ph type="title"/>
          </p:nvPr>
        </p:nvSpPr>
        <p:spPr>
          <a:xfrm>
            <a:off x="311700" y="445025"/>
            <a:ext cx="8520600" cy="4506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900">
                <a:solidFill>
                  <a:schemeClr val="lt1"/>
                </a:solidFill>
                <a:latin typeface="Arial"/>
                <a:ea typeface="Arial"/>
                <a:cs typeface="Arial"/>
                <a:sym typeface="Arial"/>
              </a:rPr>
              <a:t>Applications of Molecular Dynamics in Materials Science Engineering</a:t>
            </a:r>
            <a:endParaRPr b="1" sz="1900">
              <a:solidFill>
                <a:schemeClr val="lt1"/>
              </a:solidFill>
              <a:latin typeface="Arial"/>
              <a:ea typeface="Arial"/>
              <a:cs typeface="Arial"/>
              <a:sym typeface="Arial"/>
            </a:endParaRPr>
          </a:p>
          <a:p>
            <a:pPr indent="0" lvl="0" marL="0" rtl="0" algn="ctr">
              <a:spcBef>
                <a:spcPts val="0"/>
              </a:spcBef>
              <a:spcAft>
                <a:spcPts val="0"/>
              </a:spcAft>
              <a:buNone/>
            </a:pPr>
            <a:r>
              <a:t/>
            </a:r>
            <a:endParaRPr sz="1700">
              <a:latin typeface="Arial"/>
              <a:ea typeface="Arial"/>
              <a:cs typeface="Arial"/>
              <a:sym typeface="Arial"/>
            </a:endParaRPr>
          </a:p>
        </p:txBody>
      </p:sp>
      <p:sp>
        <p:nvSpPr>
          <p:cNvPr id="148" name="Google Shape;148;p25"/>
          <p:cNvSpPr txBox="1"/>
          <p:nvPr>
            <p:ph idx="1" type="body"/>
          </p:nvPr>
        </p:nvSpPr>
        <p:spPr>
          <a:xfrm>
            <a:off x="311700" y="1171600"/>
            <a:ext cx="8520600" cy="3397200"/>
          </a:xfrm>
          <a:prstGeom prst="rect">
            <a:avLst/>
          </a:prstGeom>
        </p:spPr>
        <p:txBody>
          <a:bodyPr anchorCtr="0" anchor="t" bIns="91425" lIns="91425" spcFirstLastPara="1" rIns="91425" wrap="square" tIns="91425">
            <a:normAutofit/>
          </a:bodyPr>
          <a:lstStyle/>
          <a:p>
            <a:pPr indent="-323850" lvl="0" marL="457200" rtl="0" algn="l">
              <a:spcBef>
                <a:spcPts val="0"/>
              </a:spcBef>
              <a:spcAft>
                <a:spcPts val="0"/>
              </a:spcAft>
              <a:buClr>
                <a:schemeClr val="lt1"/>
              </a:buClr>
              <a:buSzPts val="1500"/>
              <a:buFont typeface="Arial"/>
              <a:buChar char="●"/>
            </a:pPr>
            <a:r>
              <a:rPr b="1" i="1" lang="en" sz="1500">
                <a:solidFill>
                  <a:schemeClr val="lt1"/>
                </a:solidFill>
                <a:latin typeface="Arial"/>
                <a:ea typeface="Arial"/>
                <a:cs typeface="Arial"/>
                <a:sym typeface="Arial"/>
              </a:rPr>
              <a:t>Applications in the Nanocrystalline Cutting process.</a:t>
            </a:r>
            <a:endParaRPr b="1" i="1" sz="1500">
              <a:solidFill>
                <a:schemeClr val="lt1"/>
              </a:solidFill>
              <a:latin typeface="Arial"/>
              <a:ea typeface="Arial"/>
              <a:cs typeface="Arial"/>
              <a:sym typeface="Arial"/>
            </a:endParaRPr>
          </a:p>
          <a:p>
            <a:pPr indent="0" lvl="0" marL="457200" rtl="0" algn="l">
              <a:spcBef>
                <a:spcPts val="0"/>
              </a:spcBef>
              <a:spcAft>
                <a:spcPts val="0"/>
              </a:spcAft>
              <a:buNone/>
            </a:pPr>
            <a:r>
              <a:t/>
            </a:r>
            <a:endParaRPr b="1" i="1" sz="1500">
              <a:solidFill>
                <a:schemeClr val="lt1"/>
              </a:solidFill>
              <a:latin typeface="Arial"/>
              <a:ea typeface="Arial"/>
              <a:cs typeface="Arial"/>
              <a:sym typeface="Arial"/>
            </a:endParaRPr>
          </a:p>
          <a:p>
            <a:pPr indent="-323850" lvl="0" marL="457200" rtl="0" algn="l">
              <a:spcBef>
                <a:spcPts val="0"/>
              </a:spcBef>
              <a:spcAft>
                <a:spcPts val="0"/>
              </a:spcAft>
              <a:buClr>
                <a:schemeClr val="lt1"/>
              </a:buClr>
              <a:buSzPts val="1500"/>
              <a:buFont typeface="Arial"/>
              <a:buChar char="●"/>
            </a:pPr>
            <a:r>
              <a:rPr b="1" i="1" lang="en" sz="1500">
                <a:solidFill>
                  <a:schemeClr val="lt1"/>
                </a:solidFill>
                <a:latin typeface="Arial"/>
                <a:ea typeface="Arial"/>
                <a:cs typeface="Arial"/>
                <a:sym typeface="Arial"/>
              </a:rPr>
              <a:t>Applications in Carbon Nanotubes</a:t>
            </a:r>
            <a:endParaRPr b="1" i="1" sz="1500">
              <a:solidFill>
                <a:schemeClr val="lt1"/>
              </a:solidFill>
              <a:latin typeface="Arial"/>
              <a:ea typeface="Arial"/>
              <a:cs typeface="Arial"/>
              <a:sym typeface="Arial"/>
            </a:endParaRPr>
          </a:p>
          <a:p>
            <a:pPr indent="0" lvl="0" marL="457200" rtl="0" algn="l">
              <a:spcBef>
                <a:spcPts val="0"/>
              </a:spcBef>
              <a:spcAft>
                <a:spcPts val="0"/>
              </a:spcAft>
              <a:buNone/>
            </a:pPr>
            <a:r>
              <a:t/>
            </a:r>
            <a:endParaRPr b="1" i="1" sz="1500">
              <a:solidFill>
                <a:schemeClr val="lt1"/>
              </a:solidFill>
              <a:latin typeface="Arial"/>
              <a:ea typeface="Arial"/>
              <a:cs typeface="Arial"/>
              <a:sym typeface="Arial"/>
            </a:endParaRPr>
          </a:p>
          <a:p>
            <a:pPr indent="-323850" lvl="0" marL="457200" rtl="0" algn="l">
              <a:spcBef>
                <a:spcPts val="0"/>
              </a:spcBef>
              <a:spcAft>
                <a:spcPts val="0"/>
              </a:spcAft>
              <a:buClr>
                <a:schemeClr val="lt1"/>
              </a:buClr>
              <a:buSzPts val="1500"/>
              <a:buFont typeface="Arial"/>
              <a:buChar char="●"/>
            </a:pPr>
            <a:r>
              <a:rPr b="1" i="1" lang="en" sz="1500">
                <a:solidFill>
                  <a:schemeClr val="lt1"/>
                </a:solidFill>
                <a:latin typeface="Arial"/>
                <a:ea typeface="Arial"/>
                <a:cs typeface="Arial"/>
                <a:sym typeface="Arial"/>
              </a:rPr>
              <a:t>Application in the Solidification and Melting</a:t>
            </a:r>
            <a:endParaRPr b="1" i="1" sz="1500">
              <a:solidFill>
                <a:schemeClr val="lt1"/>
              </a:solidFill>
              <a:latin typeface="Arial"/>
              <a:ea typeface="Arial"/>
              <a:cs typeface="Arial"/>
              <a:sym typeface="Arial"/>
            </a:endParaRPr>
          </a:p>
          <a:p>
            <a:pPr indent="0" lvl="0" marL="457200" rtl="0" algn="l">
              <a:spcBef>
                <a:spcPts val="0"/>
              </a:spcBef>
              <a:spcAft>
                <a:spcPts val="0"/>
              </a:spcAft>
              <a:buNone/>
            </a:pPr>
            <a:r>
              <a:t/>
            </a:r>
            <a:endParaRPr b="1" i="1" sz="1500">
              <a:solidFill>
                <a:schemeClr val="lt1"/>
              </a:solidFill>
              <a:latin typeface="Arial"/>
              <a:ea typeface="Arial"/>
              <a:cs typeface="Arial"/>
              <a:sym typeface="Arial"/>
            </a:endParaRPr>
          </a:p>
          <a:p>
            <a:pPr indent="-323850" lvl="0" marL="457200" rtl="0" algn="l">
              <a:spcBef>
                <a:spcPts val="0"/>
              </a:spcBef>
              <a:spcAft>
                <a:spcPts val="0"/>
              </a:spcAft>
              <a:buClr>
                <a:schemeClr val="lt1"/>
              </a:buClr>
              <a:buSzPts val="1500"/>
              <a:buFont typeface="Arial"/>
              <a:buChar char="●"/>
            </a:pPr>
            <a:r>
              <a:rPr b="1" i="1" lang="en" sz="1500">
                <a:solidFill>
                  <a:schemeClr val="lt1"/>
                </a:solidFill>
                <a:latin typeface="Arial"/>
                <a:ea typeface="Arial"/>
                <a:cs typeface="Arial"/>
                <a:sym typeface="Arial"/>
              </a:rPr>
              <a:t>Application in the Mechanical Deformation of Nanocrystalline materials</a:t>
            </a:r>
            <a:endParaRPr b="1" i="1" sz="1500">
              <a:solidFill>
                <a:schemeClr val="lt1"/>
              </a:solidFill>
              <a:latin typeface="Arial"/>
              <a:ea typeface="Arial"/>
              <a:cs typeface="Arial"/>
              <a:sym typeface="Arial"/>
            </a:endParaRPr>
          </a:p>
          <a:p>
            <a:pPr indent="0" lvl="0" marL="457200" rtl="0" algn="l">
              <a:spcBef>
                <a:spcPts val="0"/>
              </a:spcBef>
              <a:spcAft>
                <a:spcPts val="0"/>
              </a:spcAft>
              <a:buNone/>
            </a:pPr>
            <a:r>
              <a:t/>
            </a:r>
            <a:endParaRPr b="1" i="1" sz="1500">
              <a:solidFill>
                <a:schemeClr val="lt1"/>
              </a:solidFill>
              <a:latin typeface="Arial"/>
              <a:ea typeface="Arial"/>
              <a:cs typeface="Arial"/>
              <a:sym typeface="Arial"/>
            </a:endParaRPr>
          </a:p>
          <a:p>
            <a:pPr indent="-323850" lvl="0" marL="457200" rtl="0" algn="l">
              <a:spcBef>
                <a:spcPts val="0"/>
              </a:spcBef>
              <a:spcAft>
                <a:spcPts val="0"/>
              </a:spcAft>
              <a:buClr>
                <a:schemeClr val="lt1"/>
              </a:buClr>
              <a:buSzPts val="1500"/>
              <a:buFont typeface="Arial"/>
              <a:buChar char="●"/>
            </a:pPr>
            <a:r>
              <a:rPr b="1" i="1" lang="en" sz="1500">
                <a:solidFill>
                  <a:schemeClr val="lt1"/>
                </a:solidFill>
                <a:latin typeface="Arial"/>
                <a:ea typeface="Arial"/>
                <a:cs typeface="Arial"/>
                <a:sym typeface="Arial"/>
              </a:rPr>
              <a:t>Applications in Nanoindentation Measurement</a:t>
            </a:r>
            <a:endParaRPr b="1" i="1" sz="1500">
              <a:solidFill>
                <a:schemeClr val="lt1"/>
              </a:solidFill>
              <a:latin typeface="Arial"/>
              <a:ea typeface="Arial"/>
              <a:cs typeface="Arial"/>
              <a:sym typeface="Arial"/>
            </a:endParaRPr>
          </a:p>
          <a:p>
            <a:pPr indent="0" lvl="0" marL="0" rtl="0" algn="l">
              <a:spcBef>
                <a:spcPts val="0"/>
              </a:spcBef>
              <a:spcAft>
                <a:spcPts val="0"/>
              </a:spcAft>
              <a:buNone/>
            </a:pPr>
            <a:r>
              <a:t/>
            </a:r>
            <a:endParaRPr b="1" i="1" sz="1500">
              <a:solidFill>
                <a:schemeClr val="lt1"/>
              </a:solidFill>
              <a:latin typeface="Arial"/>
              <a:ea typeface="Arial"/>
              <a:cs typeface="Arial"/>
              <a:sym typeface="Arial"/>
            </a:endParaRPr>
          </a:p>
          <a:p>
            <a:pPr indent="0" lvl="0" marL="0" rtl="0" algn="l">
              <a:spcBef>
                <a:spcPts val="0"/>
              </a:spcBef>
              <a:spcAft>
                <a:spcPts val="1200"/>
              </a:spcAft>
              <a:buNone/>
            </a:pPr>
            <a:r>
              <a:t/>
            </a:r>
            <a:endParaRPr sz="1300">
              <a:solidFill>
                <a:schemeClr val="lt1"/>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26"/>
          <p:cNvSpPr txBox="1"/>
          <p:nvPr>
            <p:ph type="ctrTitle"/>
          </p:nvPr>
        </p:nvSpPr>
        <p:spPr>
          <a:xfrm>
            <a:off x="512700" y="2649425"/>
            <a:ext cx="8118600" cy="15228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 sz="2866"/>
              <a:t>MOLECULAR DYNAMICS SIMULATION OF THE NANOMETRIC CUTTING PROCESS</a:t>
            </a:r>
            <a:endParaRPr sz="2866"/>
          </a:p>
          <a:p>
            <a:pPr indent="0" lvl="0" marL="0" rtl="0" algn="ctr">
              <a:spcBef>
                <a:spcPts val="0"/>
              </a:spcBef>
              <a:spcAft>
                <a:spcPts val="0"/>
              </a:spcAft>
              <a:buNone/>
            </a:pPr>
            <a:r>
              <a:t/>
            </a:r>
            <a:endParaRPr sz="2866"/>
          </a:p>
          <a:p>
            <a:pPr indent="0" lvl="0" marL="0" rtl="0" algn="ctr">
              <a:spcBef>
                <a:spcPts val="0"/>
              </a:spcBef>
              <a:spcAft>
                <a:spcPts val="0"/>
              </a:spcAft>
              <a:buNone/>
            </a:pPr>
            <a:r>
              <a:rPr lang="en" sz="1311"/>
              <a:t>Q. X. PEI and C. LU Institute of High Performance Computing 1 Science Park Road, Singapore 117528</a:t>
            </a:r>
            <a:endParaRPr sz="1311"/>
          </a:p>
          <a:p>
            <a:pPr indent="0" lvl="0" marL="0" rtl="0" algn="ctr">
              <a:spcBef>
                <a:spcPts val="0"/>
              </a:spcBef>
              <a:spcAft>
                <a:spcPts val="0"/>
              </a:spcAft>
              <a:buNone/>
            </a:pPr>
            <a:r>
              <a:rPr lang="en" sz="1311"/>
              <a:t>F. Z. FANG and H. WU Singapore Institute of Manufacturing Technology 71 Nanyang Drive, Singapore 638075</a:t>
            </a:r>
            <a:endParaRPr/>
          </a:p>
        </p:txBody>
      </p:sp>
      <p:sp>
        <p:nvSpPr>
          <p:cNvPr id="154" name="Google Shape;154;p26"/>
          <p:cNvSpPr txBox="1"/>
          <p:nvPr/>
        </p:nvSpPr>
        <p:spPr>
          <a:xfrm>
            <a:off x="168025" y="164925"/>
            <a:ext cx="36405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latin typeface="Old Standard TT"/>
                <a:ea typeface="Old Standard TT"/>
                <a:cs typeface="Old Standard TT"/>
                <a:sym typeface="Old Standard TT"/>
              </a:rPr>
              <a:t>#</a:t>
            </a:r>
            <a:r>
              <a:rPr b="1" lang="en" sz="1500">
                <a:latin typeface="Old Standard TT"/>
                <a:ea typeface="Old Standard TT"/>
                <a:cs typeface="Old Standard TT"/>
                <a:sym typeface="Old Standard TT"/>
              </a:rPr>
              <a:t>Research Article 1</a:t>
            </a:r>
            <a:endParaRPr b="1" sz="1500">
              <a:latin typeface="Old Standard TT"/>
              <a:ea typeface="Old Standard TT"/>
              <a:cs typeface="Old Standard TT"/>
              <a:sym typeface="Old Standard T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27"/>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Introduction</a:t>
            </a:r>
            <a:endParaRPr b="1"/>
          </a:p>
        </p:txBody>
      </p:sp>
      <p:sp>
        <p:nvSpPr>
          <p:cNvPr id="160" name="Google Shape;160;p27"/>
          <p:cNvSpPr txBox="1"/>
          <p:nvPr>
            <p:ph idx="1" type="body"/>
          </p:nvPr>
        </p:nvSpPr>
        <p:spPr>
          <a:xfrm>
            <a:off x="311700" y="1171600"/>
            <a:ext cx="8520600" cy="3397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Nanoscale machining involves changes in only a few atomic layers at the surface. Molecular dynamics (MD) simulation can play a significant role in addressing a number of machining problems at the atomic scale.</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lang="en"/>
              <a:t>Nanometric machining is a tool-based material removal process that generates ultraprecision surfaces at a nanometer scale. It is used in component manufacturing in electronics industry, aerospace industry, etc.</a:t>
            </a:r>
            <a:endParaRPr/>
          </a:p>
        </p:txBody>
      </p:sp>
    </p:spTree>
  </p:cSld>
  <p:clrMapOvr>
    <a:masterClrMapping/>
  </p:clrMapOvr>
</p:sld>
</file>

<file path=ppt/theme/theme1.xml><?xml version="1.0" encoding="utf-8"?>
<a:theme xmlns:a="http://schemas.openxmlformats.org/drawingml/2006/main" xmlns:r="http://schemas.openxmlformats.org/officeDocument/2006/relationships" name="Paperback">
  <a:themeElements>
    <a:clrScheme name="Paperback">
      <a:dk1>
        <a:srgbClr val="000000"/>
      </a:dk1>
      <a:lt1>
        <a:srgbClr val="FFFFFF"/>
      </a:lt1>
      <a:dk2>
        <a:srgbClr val="00695C"/>
      </a:dk2>
      <a:lt2>
        <a:srgbClr val="26A69A"/>
      </a:lt2>
      <a:accent1>
        <a:srgbClr val="FFFBF0"/>
      </a:accent1>
      <a:accent2>
        <a:srgbClr val="B7B7B7"/>
      </a:accent2>
      <a:accent3>
        <a:srgbClr val="FB8C00"/>
      </a:accent3>
      <a:accent4>
        <a:srgbClr val="80CBC4"/>
      </a:accent4>
      <a:accent5>
        <a:srgbClr val="AF4345"/>
      </a:accent5>
      <a:accent6>
        <a:srgbClr val="F58F8F"/>
      </a:accent6>
      <a:hlink>
        <a:srgbClr val="AF4345"/>
      </a:hlink>
      <a:folHlink>
        <a:srgbClr val="AF434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